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8"/>
  </p:notesMasterIdLst>
  <p:sldIdLst>
    <p:sldId id="256" r:id="rId6"/>
    <p:sldId id="257" r:id="rId7"/>
    <p:sldId id="864" r:id="rId8"/>
    <p:sldId id="259" r:id="rId9"/>
    <p:sldId id="866" r:id="rId10"/>
    <p:sldId id="867" r:id="rId11"/>
    <p:sldId id="270" r:id="rId12"/>
    <p:sldId id="854" r:id="rId13"/>
    <p:sldId id="275" r:id="rId14"/>
    <p:sldId id="862" r:id="rId15"/>
    <p:sldId id="856" r:id="rId16"/>
    <p:sldId id="857" r:id="rId17"/>
    <p:sldId id="306" r:id="rId18"/>
    <p:sldId id="276" r:id="rId19"/>
    <p:sldId id="303" r:id="rId20"/>
    <p:sldId id="870" r:id="rId21"/>
    <p:sldId id="277" r:id="rId22"/>
    <p:sldId id="859" r:id="rId23"/>
    <p:sldId id="869" r:id="rId24"/>
    <p:sldId id="868" r:id="rId25"/>
    <p:sldId id="863" r:id="rId26"/>
    <p:sldId id="860"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 id="864"/>
            <p14:sldId id="259"/>
            <p14:sldId id="866"/>
            <p14:sldId id="867"/>
            <p14:sldId id="270"/>
            <p14:sldId id="854"/>
            <p14:sldId id="275"/>
            <p14:sldId id="862"/>
            <p14:sldId id="856"/>
            <p14:sldId id="857"/>
            <p14:sldId id="306"/>
            <p14:sldId id="276"/>
            <p14:sldId id="303"/>
            <p14:sldId id="870"/>
            <p14:sldId id="277"/>
            <p14:sldId id="859"/>
            <p14:sldId id="869"/>
            <p14:sldId id="868"/>
            <p14:sldId id="863"/>
            <p14:sldId id="860"/>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caterina Tabac [Intern]" initials="E[" lastIdx="13" clrIdx="0">
    <p:extLst>
      <p:ext uri="{19B8F6BF-5375-455C-9EA6-DF929625EA0E}">
        <p15:presenceInfo xmlns:p15="http://schemas.microsoft.com/office/powerpoint/2012/main" userId="S::ecaterina.tabac@endava.com::cacd093c-7431-439e-b3ec-29d85b3cc4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43"/>
      </p:cViewPr>
      <p:guideLst>
        <p:guide orient="horz" pos="4320"/>
        <p:guide pos="7680"/>
        <p:guide orient="horz" pos="835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caterina Tabac [Intern]" userId="cacd093c-7431-439e-b3ec-29d85b3cc427" providerId="ADAL" clId="{8856F7F6-DE0D-44E6-A2B0-4B113DF4A725}"/>
    <pc:docChg chg="delSld modSld sldOrd delSection modSection">
      <pc:chgData name="Ecaterina Tabac [Intern]" userId="cacd093c-7431-439e-b3ec-29d85b3cc427" providerId="ADAL" clId="{8856F7F6-DE0D-44E6-A2B0-4B113DF4A725}" dt="2021-06-07T09:23:11.926" v="12" actId="20577"/>
      <pc:docMkLst>
        <pc:docMk/>
      </pc:docMkLst>
      <pc:sldChg chg="ord">
        <pc:chgData name="Ecaterina Tabac [Intern]" userId="cacd093c-7431-439e-b3ec-29d85b3cc427" providerId="ADAL" clId="{8856F7F6-DE0D-44E6-A2B0-4B113DF4A725}" dt="2021-06-07T09:22:21.479" v="10"/>
        <pc:sldMkLst>
          <pc:docMk/>
          <pc:sldMk cId="0" sldId="259"/>
        </pc:sldMkLst>
      </pc:sldChg>
      <pc:sldChg chg="del">
        <pc:chgData name="Ecaterina Tabac [Intern]" userId="cacd093c-7431-439e-b3ec-29d85b3cc427" providerId="ADAL" clId="{8856F7F6-DE0D-44E6-A2B0-4B113DF4A725}" dt="2021-06-07T09:22:04.585" v="5" actId="47"/>
        <pc:sldMkLst>
          <pc:docMk/>
          <pc:sldMk cId="0" sldId="261"/>
        </pc:sldMkLst>
      </pc:sldChg>
      <pc:sldChg chg="del">
        <pc:chgData name="Ecaterina Tabac [Intern]" userId="cacd093c-7431-439e-b3ec-29d85b3cc427" providerId="ADAL" clId="{8856F7F6-DE0D-44E6-A2B0-4B113DF4A725}" dt="2021-06-07T09:22:02.156" v="3" actId="47"/>
        <pc:sldMkLst>
          <pc:docMk/>
          <pc:sldMk cId="0" sldId="262"/>
        </pc:sldMkLst>
      </pc:sldChg>
      <pc:sldChg chg="del">
        <pc:chgData name="Ecaterina Tabac [Intern]" userId="cacd093c-7431-439e-b3ec-29d85b3cc427" providerId="ADAL" clId="{8856F7F6-DE0D-44E6-A2B0-4B113DF4A725}" dt="2021-06-07T09:21:59.557" v="1" actId="47"/>
        <pc:sldMkLst>
          <pc:docMk/>
          <pc:sldMk cId="0" sldId="263"/>
        </pc:sldMkLst>
      </pc:sldChg>
      <pc:sldChg chg="ord">
        <pc:chgData name="Ecaterina Tabac [Intern]" userId="cacd093c-7431-439e-b3ec-29d85b3cc427" providerId="ADAL" clId="{8856F7F6-DE0D-44E6-A2B0-4B113DF4A725}" dt="2021-06-07T09:22:21.479" v="10"/>
        <pc:sldMkLst>
          <pc:docMk/>
          <pc:sldMk cId="0" sldId="270"/>
        </pc:sldMkLst>
      </pc:sldChg>
      <pc:sldChg chg="ord">
        <pc:chgData name="Ecaterina Tabac [Intern]" userId="cacd093c-7431-439e-b3ec-29d85b3cc427" providerId="ADAL" clId="{8856F7F6-DE0D-44E6-A2B0-4B113DF4A725}" dt="2021-06-07T09:22:21.479" v="10"/>
        <pc:sldMkLst>
          <pc:docMk/>
          <pc:sldMk cId="0" sldId="275"/>
        </pc:sldMkLst>
      </pc:sldChg>
      <pc:sldChg chg="ord">
        <pc:chgData name="Ecaterina Tabac [Intern]" userId="cacd093c-7431-439e-b3ec-29d85b3cc427" providerId="ADAL" clId="{8856F7F6-DE0D-44E6-A2B0-4B113DF4A725}" dt="2021-06-07T09:22:21.479" v="10"/>
        <pc:sldMkLst>
          <pc:docMk/>
          <pc:sldMk cId="0" sldId="276"/>
        </pc:sldMkLst>
      </pc:sldChg>
      <pc:sldChg chg="ord">
        <pc:chgData name="Ecaterina Tabac [Intern]" userId="cacd093c-7431-439e-b3ec-29d85b3cc427" providerId="ADAL" clId="{8856F7F6-DE0D-44E6-A2B0-4B113DF4A725}" dt="2021-06-07T09:22:21.479" v="10"/>
        <pc:sldMkLst>
          <pc:docMk/>
          <pc:sldMk cId="0" sldId="277"/>
        </pc:sldMkLst>
      </pc:sldChg>
      <pc:sldChg chg="del">
        <pc:chgData name="Ecaterina Tabac [Intern]" userId="cacd093c-7431-439e-b3ec-29d85b3cc427" providerId="ADAL" clId="{8856F7F6-DE0D-44E6-A2B0-4B113DF4A725}" dt="2021-06-07T09:22:07.882" v="7" actId="47"/>
        <pc:sldMkLst>
          <pc:docMk/>
          <pc:sldMk cId="0" sldId="297"/>
        </pc:sldMkLst>
      </pc:sldChg>
      <pc:sldChg chg="ord">
        <pc:chgData name="Ecaterina Tabac [Intern]" userId="cacd093c-7431-439e-b3ec-29d85b3cc427" providerId="ADAL" clId="{8856F7F6-DE0D-44E6-A2B0-4B113DF4A725}" dt="2021-06-07T09:22:21.479" v="10"/>
        <pc:sldMkLst>
          <pc:docMk/>
          <pc:sldMk cId="0" sldId="303"/>
        </pc:sldMkLst>
      </pc:sldChg>
      <pc:sldChg chg="ord">
        <pc:chgData name="Ecaterina Tabac [Intern]" userId="cacd093c-7431-439e-b3ec-29d85b3cc427" providerId="ADAL" clId="{8856F7F6-DE0D-44E6-A2B0-4B113DF4A725}" dt="2021-06-07T09:22:21.479" v="10"/>
        <pc:sldMkLst>
          <pc:docMk/>
          <pc:sldMk cId="0" sldId="306"/>
        </pc:sldMkLst>
      </pc:sldChg>
      <pc:sldChg chg="del">
        <pc:chgData name="Ecaterina Tabac [Intern]" userId="cacd093c-7431-439e-b3ec-29d85b3cc427" providerId="ADAL" clId="{8856F7F6-DE0D-44E6-A2B0-4B113DF4A725}" dt="2021-06-07T09:22:06.522" v="6" actId="47"/>
        <pc:sldMkLst>
          <pc:docMk/>
          <pc:sldMk cId="0" sldId="308"/>
        </pc:sldMkLst>
      </pc:sldChg>
      <pc:sldChg chg="ord">
        <pc:chgData name="Ecaterina Tabac [Intern]" userId="cacd093c-7431-439e-b3ec-29d85b3cc427" providerId="ADAL" clId="{8856F7F6-DE0D-44E6-A2B0-4B113DF4A725}" dt="2021-06-07T09:22:21.479" v="10"/>
        <pc:sldMkLst>
          <pc:docMk/>
          <pc:sldMk cId="4257933493" sldId="854"/>
        </pc:sldMkLst>
      </pc:sldChg>
      <pc:sldChg chg="ord">
        <pc:chgData name="Ecaterina Tabac [Intern]" userId="cacd093c-7431-439e-b3ec-29d85b3cc427" providerId="ADAL" clId="{8856F7F6-DE0D-44E6-A2B0-4B113DF4A725}" dt="2021-06-07T09:22:21.479" v="10"/>
        <pc:sldMkLst>
          <pc:docMk/>
          <pc:sldMk cId="2817583266" sldId="856"/>
        </pc:sldMkLst>
      </pc:sldChg>
      <pc:sldChg chg="ord">
        <pc:chgData name="Ecaterina Tabac [Intern]" userId="cacd093c-7431-439e-b3ec-29d85b3cc427" providerId="ADAL" clId="{8856F7F6-DE0D-44E6-A2B0-4B113DF4A725}" dt="2021-06-07T09:22:21.479" v="10"/>
        <pc:sldMkLst>
          <pc:docMk/>
          <pc:sldMk cId="2532493815" sldId="857"/>
        </pc:sldMkLst>
      </pc:sldChg>
      <pc:sldChg chg="ord">
        <pc:chgData name="Ecaterina Tabac [Intern]" userId="cacd093c-7431-439e-b3ec-29d85b3cc427" providerId="ADAL" clId="{8856F7F6-DE0D-44E6-A2B0-4B113DF4A725}" dt="2021-06-07T09:22:21.479" v="10"/>
        <pc:sldMkLst>
          <pc:docMk/>
          <pc:sldMk cId="276621663" sldId="859"/>
        </pc:sldMkLst>
      </pc:sldChg>
      <pc:sldChg chg="ord">
        <pc:chgData name="Ecaterina Tabac [Intern]" userId="cacd093c-7431-439e-b3ec-29d85b3cc427" providerId="ADAL" clId="{8856F7F6-DE0D-44E6-A2B0-4B113DF4A725}" dt="2021-06-07T09:22:21.479" v="10"/>
        <pc:sldMkLst>
          <pc:docMk/>
          <pc:sldMk cId="3368416200" sldId="860"/>
        </pc:sldMkLst>
      </pc:sldChg>
      <pc:sldChg chg="ord">
        <pc:chgData name="Ecaterina Tabac [Intern]" userId="cacd093c-7431-439e-b3ec-29d85b3cc427" providerId="ADAL" clId="{8856F7F6-DE0D-44E6-A2B0-4B113DF4A725}" dt="2021-06-07T09:22:21.479" v="10"/>
        <pc:sldMkLst>
          <pc:docMk/>
          <pc:sldMk cId="1392243587" sldId="862"/>
        </pc:sldMkLst>
      </pc:sldChg>
      <pc:sldChg chg="ord">
        <pc:chgData name="Ecaterina Tabac [Intern]" userId="cacd093c-7431-439e-b3ec-29d85b3cc427" providerId="ADAL" clId="{8856F7F6-DE0D-44E6-A2B0-4B113DF4A725}" dt="2021-06-07T09:22:21.479" v="10"/>
        <pc:sldMkLst>
          <pc:docMk/>
          <pc:sldMk cId="4038724626" sldId="863"/>
        </pc:sldMkLst>
      </pc:sldChg>
      <pc:sldChg chg="ord">
        <pc:chgData name="Ecaterina Tabac [Intern]" userId="cacd093c-7431-439e-b3ec-29d85b3cc427" providerId="ADAL" clId="{8856F7F6-DE0D-44E6-A2B0-4B113DF4A725}" dt="2021-06-07T09:22:21.479" v="10"/>
        <pc:sldMkLst>
          <pc:docMk/>
          <pc:sldMk cId="497686935" sldId="866"/>
        </pc:sldMkLst>
      </pc:sldChg>
      <pc:sldChg chg="ord">
        <pc:chgData name="Ecaterina Tabac [Intern]" userId="cacd093c-7431-439e-b3ec-29d85b3cc427" providerId="ADAL" clId="{8856F7F6-DE0D-44E6-A2B0-4B113DF4A725}" dt="2021-06-07T09:22:21.479" v="10"/>
        <pc:sldMkLst>
          <pc:docMk/>
          <pc:sldMk cId="2282457492" sldId="867"/>
        </pc:sldMkLst>
      </pc:sldChg>
      <pc:sldChg chg="ord">
        <pc:chgData name="Ecaterina Tabac [Intern]" userId="cacd093c-7431-439e-b3ec-29d85b3cc427" providerId="ADAL" clId="{8856F7F6-DE0D-44E6-A2B0-4B113DF4A725}" dt="2021-06-07T09:22:21.479" v="10"/>
        <pc:sldMkLst>
          <pc:docMk/>
          <pc:sldMk cId="3649280147" sldId="868"/>
        </pc:sldMkLst>
      </pc:sldChg>
      <pc:sldChg chg="modSp mod ord">
        <pc:chgData name="Ecaterina Tabac [Intern]" userId="cacd093c-7431-439e-b3ec-29d85b3cc427" providerId="ADAL" clId="{8856F7F6-DE0D-44E6-A2B0-4B113DF4A725}" dt="2021-06-07T09:23:11.926" v="12" actId="20577"/>
        <pc:sldMkLst>
          <pc:docMk/>
          <pc:sldMk cId="1940265113" sldId="869"/>
        </pc:sldMkLst>
        <pc:spChg chg="mod">
          <ac:chgData name="Ecaterina Tabac [Intern]" userId="cacd093c-7431-439e-b3ec-29d85b3cc427" providerId="ADAL" clId="{8856F7F6-DE0D-44E6-A2B0-4B113DF4A725}" dt="2021-06-07T09:23:11.926" v="12" actId="20577"/>
          <ac:spMkLst>
            <pc:docMk/>
            <pc:sldMk cId="1940265113" sldId="869"/>
            <ac:spMk id="807" creationId="{00000000-0000-0000-0000-000000000000}"/>
          </ac:spMkLst>
        </pc:spChg>
      </pc:sldChg>
      <pc:sldChg chg="ord">
        <pc:chgData name="Ecaterina Tabac [Intern]" userId="cacd093c-7431-439e-b3ec-29d85b3cc427" providerId="ADAL" clId="{8856F7F6-DE0D-44E6-A2B0-4B113DF4A725}" dt="2021-06-07T09:22:21.479" v="10"/>
        <pc:sldMkLst>
          <pc:docMk/>
          <pc:sldMk cId="3240496381" sldId="870"/>
        </pc:sldMkLst>
      </pc:sldChg>
      <pc:sldChg chg="del">
        <pc:chgData name="Ecaterina Tabac [Intern]" userId="cacd093c-7431-439e-b3ec-29d85b3cc427" providerId="ADAL" clId="{8856F7F6-DE0D-44E6-A2B0-4B113DF4A725}" dt="2021-06-07T09:22:03.392" v="4" actId="47"/>
        <pc:sldMkLst>
          <pc:docMk/>
          <pc:sldMk cId="2165655422" sldId="872"/>
        </pc:sldMkLst>
      </pc:sldChg>
      <pc:sldChg chg="del">
        <pc:chgData name="Ecaterina Tabac [Intern]" userId="cacd093c-7431-439e-b3ec-29d85b3cc427" providerId="ADAL" clId="{8856F7F6-DE0D-44E6-A2B0-4B113DF4A725}" dt="2021-06-07T09:22:00.856" v="2" actId="47"/>
        <pc:sldMkLst>
          <pc:docMk/>
          <pc:sldMk cId="3094168135" sldId="874"/>
        </pc:sldMkLst>
      </pc:sldChg>
      <pc:sldChg chg="del">
        <pc:chgData name="Ecaterina Tabac [Intern]" userId="cacd093c-7431-439e-b3ec-29d85b3cc427" providerId="ADAL" clId="{8856F7F6-DE0D-44E6-A2B0-4B113DF4A725}" dt="2021-06-07T09:21:58.111" v="0" actId="47"/>
        <pc:sldMkLst>
          <pc:docMk/>
          <pc:sldMk cId="2000593408" sldId="875"/>
        </pc:sldMkLst>
      </pc:sldChg>
      <pc:sldMasterChg chg="delSldLayout">
        <pc:chgData name="Ecaterina Tabac [Intern]" userId="cacd093c-7431-439e-b3ec-29d85b3cc427" providerId="ADAL" clId="{8856F7F6-DE0D-44E6-A2B0-4B113DF4A725}" dt="2021-06-07T09:22:04.585" v="5" actId="47"/>
        <pc:sldMasterMkLst>
          <pc:docMk/>
          <pc:sldMasterMk cId="0" sldId="2147483648"/>
        </pc:sldMasterMkLst>
        <pc:sldLayoutChg chg="del">
          <pc:chgData name="Ecaterina Tabac [Intern]" userId="cacd093c-7431-439e-b3ec-29d85b3cc427" providerId="ADAL" clId="{8856F7F6-DE0D-44E6-A2B0-4B113DF4A725}" dt="2021-06-07T09:22:04.585" v="5" actId="47"/>
          <pc:sldLayoutMkLst>
            <pc:docMk/>
            <pc:sldMasterMk cId="0" sldId="2147483648"/>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pPr>
              <a:defRPr b="1"/>
            </a:pPr>
            <a:r>
              <a:t>Standard text slide (version 9)</a:t>
            </a:r>
          </a:p>
          <a:p>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003655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pPr>
              <a:defRPr b="1"/>
            </a:pPr>
            <a:r>
              <a:t>Standard text slide (version 9)</a:t>
            </a:r>
          </a:p>
          <a:p>
            <a:r>
              <a:t>Varying the length of the paragraphs as well as using bulleted and numeric lists help with keeping the reader engaged. </a:t>
            </a:r>
          </a:p>
          <a:p>
            <a:r>
              <a:t>Lists help to “skim” the information on the page and allow the audience to absorb a just the key information.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a:defRPr b="1"/>
            </a:pPr>
            <a:r>
              <a:t>Standard text slide (version 6)</a:t>
            </a:r>
          </a:p>
          <a:p>
            <a:r>
              <a:t>Creating contrast throughout the presentation can help to call attention to key ideas. </a:t>
            </a:r>
          </a:p>
          <a:p>
            <a:r>
              <a:t>They can also create visual “breaks” in the cadence of the presentation and allow the eye to rest on big ideas. </a:t>
            </a:r>
          </a:p>
          <a:p>
            <a:r>
              <a:t>The quotes should be important information, quotes, or Endava marketing messages.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a:defRPr b="1"/>
            </a:pPr>
            <a:r>
              <a:t>Standard text slide (version 6)</a:t>
            </a:r>
          </a:p>
          <a:p>
            <a:r>
              <a:t>Creating contrast throughout the presentation can help to call attention to key ideas. </a:t>
            </a:r>
          </a:p>
          <a:p>
            <a:r>
              <a:t>They can also create visual “breaks” in the cadence of the presentation and allow the eye to rest on big ideas. </a:t>
            </a:r>
          </a:p>
          <a:p>
            <a:r>
              <a:t>The quotes should be important information, quotes, or Endava marketing messages. </a:t>
            </a:r>
          </a:p>
        </p:txBody>
      </p:sp>
    </p:spTree>
    <p:extLst>
      <p:ext uri="{BB962C8B-B14F-4D97-AF65-F5344CB8AC3E}">
        <p14:creationId xmlns:p14="http://schemas.microsoft.com/office/powerpoint/2010/main" val="1237235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r>
              <a:t>Chapter Intro Slide (version D)</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xfrm>
            <a:off x="381000" y="685800"/>
            <a:ext cx="6096000" cy="3429000"/>
          </a:xfrm>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pPr>
              <a:defRPr b="1"/>
            </a:pPr>
            <a:r>
              <a:t>Concept slide (version 1)</a:t>
            </a:r>
          </a:p>
          <a:p>
            <a:r>
              <a:t>Concept slides create “breathing room” in presentations by having white space and focusing on a few key details. </a:t>
            </a:r>
          </a:p>
          <a:p>
            <a:r>
              <a:t>They are intended to represent important information, quotes, or Endava marketing messages to the audience. </a:t>
            </a:r>
          </a:p>
        </p:txBody>
      </p:sp>
    </p:spTree>
    <p:extLst>
      <p:ext uri="{BB962C8B-B14F-4D97-AF65-F5344CB8AC3E}">
        <p14:creationId xmlns:p14="http://schemas.microsoft.com/office/powerpoint/2010/main" val="316436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a:defRPr b="1"/>
            </a:pPr>
            <a:r>
              <a:t>Standard text slide (version 6)</a:t>
            </a:r>
          </a:p>
          <a:p>
            <a:r>
              <a:t>Creating contrast throughout the presentation can help to call attention to key ideas. </a:t>
            </a:r>
          </a:p>
          <a:p>
            <a:r>
              <a:t>They can also create visual “breaks” in the cadence of the presentation and allow the eye to rest on big ideas. </a:t>
            </a:r>
          </a:p>
          <a:p>
            <a:r>
              <a:t>The quotes should be important information, quotes, or Endava marketing messages. </a:t>
            </a:r>
          </a:p>
        </p:txBody>
      </p:sp>
    </p:spTree>
    <p:extLst>
      <p:ext uri="{BB962C8B-B14F-4D97-AF65-F5344CB8AC3E}">
        <p14:creationId xmlns:p14="http://schemas.microsoft.com/office/powerpoint/2010/main" val="2037799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r>
              <a:t>Chapter Intro Slide (version D)</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05613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5927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pPr>
              <a:defRPr b="1"/>
            </a:pPr>
            <a:r>
              <a:t>Chapter Intro Slide (version H)</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971439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pPr>
              <a:defRPr b="1"/>
            </a:pPr>
            <a:r>
              <a:t>Presentation Matters</a:t>
            </a:r>
          </a:p>
          <a:p>
            <a:r>
              <a:t>This slide provides justification for caring about how your presentations look and feel. </a:t>
            </a:r>
          </a:p>
          <a:p>
            <a:r>
              <a:t>It can also be used as a template slide. Change the header (and footer) to reflect the client, presentation name, and chapter title. To change the header and footer, click “edit master” and change the header and footer on all the master slides to have the same client and presentation name across all pages.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381000" y="685800"/>
            <a:ext cx="6096000" cy="3429000"/>
          </a:xfrm>
          <a:prstGeom prst="rect">
            <a:avLst/>
          </a:prstGeom>
        </p:spPr>
        <p:txBody>
          <a:bodyPr/>
          <a:lstStyle/>
          <a:p>
            <a:endParaRPr/>
          </a:p>
        </p:txBody>
      </p:sp>
      <p:sp>
        <p:nvSpPr>
          <p:cNvPr id="487" name="Shape 487"/>
          <p:cNvSpPr>
            <a:spLocks noGrp="1"/>
          </p:cNvSpPr>
          <p:nvPr>
            <p:ph type="body" sz="quarter" idx="1"/>
          </p:nvPr>
        </p:nvSpPr>
        <p:spPr>
          <a:prstGeom prst="rect">
            <a:avLst/>
          </a:prstGeom>
        </p:spPr>
        <p:txBody>
          <a:bodyPr/>
          <a:lstStyle/>
          <a:p>
            <a:pPr>
              <a:defRPr b="1"/>
            </a:pPr>
            <a:r>
              <a:t>Chapter Intro Slide (version F)</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03916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a:defRPr b="1"/>
            </a:pPr>
            <a:r>
              <a:t>Team / Introductions</a:t>
            </a:r>
          </a:p>
          <a:p>
            <a:r>
              <a:t>This slide should be edited to include relevant photos, names, roles, and contact information.</a:t>
            </a:r>
          </a:p>
          <a:p>
            <a:r>
              <a:t>This slide can also be used as an “introductions” slide to help introduce meeting participants at the beginning of the deck.</a:t>
            </a:r>
          </a:p>
        </p:txBody>
      </p:sp>
    </p:spTree>
    <p:extLst>
      <p:ext uri="{BB962C8B-B14F-4D97-AF65-F5344CB8AC3E}">
        <p14:creationId xmlns:p14="http://schemas.microsoft.com/office/powerpoint/2010/main" val="4028314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a:defRPr b="1"/>
            </a:pPr>
            <a:r>
              <a:t>Template Slides</a:t>
            </a:r>
          </a:p>
          <a:p>
            <a:r>
              <a:t>A selection of template slides for use in Endava presentations.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pPr>
              <a:defRPr b="1"/>
            </a:pPr>
            <a:r>
              <a:t>Chapter Intro Slide (version B)</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pPr>
              <a:defRPr b="1"/>
            </a:pPr>
            <a:r>
              <a:t>Standard text slide (version 9)</a:t>
            </a:r>
          </a:p>
          <a:p>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3592453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pPr>
              <a:defRPr b="1"/>
            </a:pPr>
            <a:r>
              <a:t>Standard text slide (version 9)</a:t>
            </a:r>
          </a:p>
          <a:p>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48991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a:solidFill>
                  <a:srgbClr val="FFFFFF"/>
                </a:solidFill>
                <a:latin typeface="+mn-lt"/>
                <a:ea typeface="+mn-ea"/>
                <a:cs typeface="+mn-cs"/>
                <a:sym typeface="Helvetica"/>
              </a:rPr>
              <a:t>Client Name  </a:t>
            </a:r>
            <a:r>
              <a:rPr b="0" i="0">
                <a:solidFill>
                  <a:srgbClr val="FFFFFF"/>
                </a:solidFill>
                <a:latin typeface="Arial" panose="020B0604020202020204" pitchFamily="34" charset="0"/>
                <a:cs typeface="Arial" panose="020B0604020202020204" pitchFamily="34" charset="0"/>
              </a:rPr>
              <a:t>Presentation Title  -  </a:t>
            </a:r>
            <a:r>
              <a:rPr b="1">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1"/>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9" r:id="rId8"/>
    <p:sldLayoutId id="2147483660" r:id="rId9"/>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mailto:first.last@endava.com" TargetMode="Externa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3.pn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10997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r>
              <a:rPr lang="en-US"/>
              <a:t>Final Presentation </a:t>
            </a:r>
          </a:p>
          <a:p>
            <a:endParaRPr lang="en-US"/>
          </a:p>
          <a:p>
            <a:r>
              <a:rPr lang="en-US"/>
              <a:t>TEAM 7 – Jira's Nightmare</a:t>
            </a:r>
            <a:endParaRPr lang="en-US">
              <a:cs typeface="Arial"/>
            </a:endParaRPr>
          </a:p>
          <a:p>
            <a:endParaRPr lang="en-US">
              <a:cs typeface="Arial"/>
            </a:endParaRPr>
          </a:p>
        </p:txBody>
      </p:sp>
      <p:sp>
        <p:nvSpPr>
          <p:cNvPr id="95" name="Endava Presentation…"/>
          <p:cNvSpPr txBox="1"/>
          <p:nvPr/>
        </p:nvSpPr>
        <p:spPr>
          <a:xfrm>
            <a:off x="2991170" y="8321138"/>
            <a:ext cx="14244132" cy="11859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pPr>
              <a:lnSpc>
                <a:spcPct val="80000"/>
              </a:lnSpc>
              <a:defRPr sz="7000" cap="none" spc="-209"/>
            </a:pPr>
            <a:r>
              <a:rPr lang="en-US" sz="8800"/>
              <a:t>Book Sharing Application</a:t>
            </a:r>
          </a:p>
        </p:txBody>
      </p:sp>
      <p:pic>
        <p:nvPicPr>
          <p:cNvPr id="96" name="Image" descr="Image"/>
          <p:cNvPicPr>
            <a:picLocks noChangeAspect="1"/>
          </p:cNvPicPr>
          <p:nvPr/>
        </p:nvPicPr>
        <p:blipFill>
          <a:blip r:embed="rId2"/>
          <a:stretch>
            <a:fillRect/>
          </a:stretch>
        </p:blipFill>
        <p:spPr>
          <a:xfrm>
            <a:off x="1284995" y="2448412"/>
            <a:ext cx="6287124" cy="2111738"/>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833" name="Client Name  Presentation Title  -  1. Chapter Name"/>
          <p:cNvSpPr txBox="1">
            <a:spLocks noGrp="1"/>
          </p:cNvSpPr>
          <p:nvPr>
            <p:ph type="body" sz="quarter" idx="13"/>
          </p:nvPr>
        </p:nvSpPr>
        <p:spPr>
          <a:xfrm>
            <a:off x="1703286" y="259690"/>
            <a:ext cx="5301130" cy="1021432"/>
          </a:xfrm>
          <a:prstGeom prst="rect">
            <a:avLst/>
          </a:prstGeom>
        </p:spPr>
        <p:txBody>
          <a:bodyPr/>
          <a:lstStyle/>
          <a:p>
            <a:pPr marL="0" indent="0">
              <a:buSzTx/>
              <a:buNone/>
              <a:defRPr sz="1600"/>
            </a:pPr>
            <a:r>
              <a:rPr lang="en-US" b="1">
                <a:solidFill>
                  <a:srgbClr val="929292"/>
                </a:solidFill>
                <a:latin typeface="+mn-lt"/>
                <a:ea typeface="+mn-ea"/>
                <a:cs typeface="+mn-cs"/>
                <a:sym typeface="Helvetica"/>
              </a:rPr>
              <a:t>Book Sharing application</a:t>
            </a:r>
            <a:r>
              <a:rPr lang="en-US">
                <a:solidFill>
                  <a:srgbClr val="929292"/>
                </a:solidFill>
              </a:rPr>
              <a:t>  - </a:t>
            </a:r>
            <a:r>
              <a:rPr lang="en-US"/>
              <a:t> </a:t>
            </a:r>
            <a:r>
              <a:rPr lang="en-US" b="1">
                <a:solidFill>
                  <a:srgbClr val="DE411B"/>
                </a:solidFill>
                <a:latin typeface="+mn-lt"/>
                <a:ea typeface="+mn-ea"/>
                <a:cs typeface="+mn-cs"/>
                <a:sym typeface="Helvetica"/>
              </a:rPr>
              <a:t>4. Features Presentation</a:t>
            </a:r>
          </a:p>
          <a:p>
            <a:pPr marL="0" indent="0">
              <a:buSzTx/>
              <a:buNone/>
              <a:defRPr sz="1600"/>
            </a:pPr>
            <a:endParaRPr b="1">
              <a:solidFill>
                <a:srgbClr val="DE411B"/>
              </a:solidFill>
              <a:latin typeface="+mn-lt"/>
              <a:ea typeface="+mn-ea"/>
              <a:cs typeface="+mn-cs"/>
              <a:sym typeface="Helvetica"/>
            </a:endParaRPr>
          </a:p>
        </p:txBody>
      </p:sp>
      <p:sp>
        <p:nvSpPr>
          <p:cNvPr id="836" name="Title Goes Here…"/>
          <p:cNvSpPr txBox="1"/>
          <p:nvPr/>
        </p:nvSpPr>
        <p:spPr>
          <a:xfrm>
            <a:off x="4052001" y="3880660"/>
            <a:ext cx="4555671" cy="1410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nSpc>
                <a:spcPct val="80000"/>
              </a:lnSpc>
              <a:defRPr sz="5000" cap="none" spc="-150">
                <a:solidFill>
                  <a:srgbClr val="1D1D1D"/>
                </a:solidFill>
              </a:defRPr>
            </a:pPr>
            <a:r>
              <a:rPr lang="en-US" err="1">
                <a:cs typeface="Arial" panose="020B0604020202020204"/>
              </a:rPr>
              <a:t>Gherman</a:t>
            </a:r>
            <a:r>
              <a:rPr lang="en-US">
                <a:cs typeface="Arial" panose="020B0604020202020204"/>
              </a:rPr>
              <a:t> </a:t>
            </a:r>
            <a:r>
              <a:rPr lang="en-US" err="1">
                <a:cs typeface="Arial" panose="020B0604020202020204"/>
              </a:rPr>
              <a:t>Ciub</a:t>
            </a:r>
            <a:endParaRPr lang="en-US">
              <a:cs typeface="Arial" panose="020B0604020202020204"/>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a:cs typeface="Arial"/>
              </a:rPr>
              <a:t>Automation Testing Intern</a:t>
            </a:r>
          </a:p>
        </p:txBody>
      </p:sp>
      <p:sp>
        <p:nvSpPr>
          <p:cNvPr id="7" name="SUB TITLE…">
            <a:extLst>
              <a:ext uri="{FF2B5EF4-FFF2-40B4-BE49-F238E27FC236}">
                <a16:creationId xmlns:a16="http://schemas.microsoft.com/office/drawing/2014/main" id="{3E8C4336-50CA-314C-92F3-83FCB693DA3E}"/>
              </a:ext>
            </a:extLst>
          </p:cNvPr>
          <p:cNvSpPr txBox="1"/>
          <p:nvPr/>
        </p:nvSpPr>
        <p:spPr>
          <a:xfrm>
            <a:off x="9972090" y="2221666"/>
            <a:ext cx="6568752" cy="927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numCol="1" spcCol="959605" anchor="ctr"/>
          <a:lstStyle/>
          <a:p>
            <a:pPr marL="289560" indent="-289560" algn="just">
              <a:lnSpc>
                <a:spcPct val="70000"/>
              </a:lnSpc>
              <a:buSzPct val="100000"/>
              <a:buBlip>
                <a:blip r:embed="rId3"/>
              </a:buBlip>
              <a:defRPr>
                <a:solidFill>
                  <a:srgbClr val="000000"/>
                </a:solidFill>
              </a:defRPr>
            </a:pPr>
            <a:r>
              <a:rPr lang="en-US" sz="2000" spc="200">
                <a:solidFill>
                  <a:schemeClr val="bg2"/>
                </a:solidFill>
                <a:latin typeface="Arial"/>
                <a:cs typeface="Arial"/>
              </a:rPr>
              <a:t>User registration</a:t>
            </a:r>
            <a:endParaRPr lang="en-US" sz="2000" spc="200">
              <a:solidFill>
                <a:schemeClr val="bg2"/>
              </a:solidFill>
              <a:latin typeface="Arial" panose="020B0604020202020204" pitchFamily="34" charset="0"/>
              <a:cs typeface="Arial" panose="020B0604020202020204" pitchFamily="34" charset="0"/>
            </a:endParaRP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a:solidFill>
                  <a:schemeClr val="bg1"/>
                </a:solidFill>
                <a:latin typeface="Arial"/>
                <a:cs typeface="Arial"/>
              </a:rPr>
              <a:t>This user story brings the registration functionality for new users. The registration page has 5 fields that had to be tested according to the Acceptance Criteria. Also, the password has to be encrypted after user is registered.</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US" sz="2000" b="0">
              <a:solidFill>
                <a:schemeClr val="bg1"/>
              </a:solidFill>
              <a:latin typeface="Arial" panose="020B0604020202020204" pitchFamily="34" charset="0"/>
              <a:cs typeface="Arial" panose="020B0604020202020204" pitchFamily="34" charset="0"/>
            </a:endParaRPr>
          </a:p>
          <a:p>
            <a:pPr marL="289560" indent="-289560" algn="just">
              <a:lnSpc>
                <a:spcPct val="70000"/>
              </a:lnSpc>
              <a:buSzPct val="100000"/>
              <a:buBlip>
                <a:blip r:embed="rId3"/>
              </a:buBlip>
              <a:defRPr>
                <a:solidFill>
                  <a:srgbClr val="000000"/>
                </a:solidFill>
              </a:defRPr>
            </a:pPr>
            <a:r>
              <a:rPr lang="en-US" sz="2000" spc="200">
                <a:solidFill>
                  <a:schemeClr val="bg2"/>
                </a:solidFill>
                <a:latin typeface="Arial"/>
                <a:cs typeface="Arial"/>
              </a:rPr>
              <a:t>USER LOGIN</a:t>
            </a:r>
            <a:endParaRPr sz="2000" spc="200">
              <a:solidFill>
                <a:schemeClr val="bg2"/>
              </a:solidFill>
              <a:latin typeface="Arial"/>
              <a:cs typeface="Arial"/>
            </a:endParaRP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a:solidFill>
                  <a:schemeClr val="bg1"/>
                </a:solidFill>
                <a:latin typeface="Arial"/>
                <a:cs typeface="Arial"/>
              </a:rPr>
              <a:t>What comes after registration? Right, logging in. This user story brings the login functionality that had to be tested according to the Acceptance Criteria.</a:t>
            </a:r>
          </a:p>
          <a:p>
            <a:pPr algn="just">
              <a:lnSpc>
                <a:spcPct val="100000"/>
              </a:lnSpc>
              <a:spcBef>
                <a:spcPts val="1500"/>
              </a:spcBef>
              <a:spcAft>
                <a:spcPts val="3000"/>
              </a:spcAft>
              <a:defRPr>
                <a:solidFill>
                  <a:srgbClr val="000000"/>
                </a:solidFill>
              </a:defRPr>
            </a:pPr>
            <a:endParaRPr lang="en-US" sz="2000" b="0" cap="none" spc="0">
              <a:solidFill>
                <a:schemeClr val="bg1"/>
              </a:solidFill>
              <a:latin typeface="Arial"/>
              <a:cs typeface="Arial"/>
            </a:endParaRPr>
          </a:p>
          <a:p>
            <a:pPr marL="289560" indent="-289560" algn="just">
              <a:lnSpc>
                <a:spcPct val="70000"/>
              </a:lnSpc>
              <a:buSzPct val="100000"/>
              <a:buBlip>
                <a:blip r:embed="rId3"/>
              </a:buBlip>
              <a:defRPr>
                <a:solidFill>
                  <a:srgbClr val="000000"/>
                </a:solidFill>
              </a:defRPr>
            </a:pPr>
            <a:r>
              <a:rPr lang="en-US" sz="2000" spc="200">
                <a:solidFill>
                  <a:schemeClr val="bg2"/>
                </a:solidFill>
                <a:latin typeface="Arial"/>
                <a:cs typeface="Arial"/>
              </a:rPr>
              <a:t>Book wish list                                                      </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a:solidFill>
                  <a:schemeClr val="bg1"/>
                </a:solidFill>
                <a:latin typeface="Arial"/>
                <a:cs typeface="Arial"/>
              </a:rPr>
              <a:t>Adding a book to a wish list is a must have. This functionality allows users to request books to be added into the system.</a:t>
            </a:r>
            <a:endParaRPr sz="2000" b="0">
              <a:solidFill>
                <a:schemeClr val="bg1"/>
              </a:solidFill>
              <a:latin typeface="Arial"/>
              <a:cs typeface="Arial"/>
            </a:endParaRPr>
          </a:p>
        </p:txBody>
      </p:sp>
      <p:pic>
        <p:nvPicPr>
          <p:cNvPr id="2" name="Picture 2">
            <a:extLst>
              <a:ext uri="{FF2B5EF4-FFF2-40B4-BE49-F238E27FC236}">
                <a16:creationId xmlns:a16="http://schemas.microsoft.com/office/drawing/2014/main" id="{7AD229F8-FC9B-40D7-9CA6-0F6A8437F3E9}"/>
              </a:ext>
            </a:extLst>
          </p:cNvPr>
          <p:cNvPicPr>
            <a:picLocks noChangeAspect="1"/>
          </p:cNvPicPr>
          <p:nvPr/>
        </p:nvPicPr>
        <p:blipFill rotWithShape="1">
          <a:blip r:embed="rId4"/>
          <a:srcRect b="28339"/>
          <a:stretch/>
        </p:blipFill>
        <p:spPr>
          <a:xfrm>
            <a:off x="940318" y="1886889"/>
            <a:ext cx="2824842" cy="2699093"/>
          </a:xfrm>
          <a:prstGeom prst="ellipse">
            <a:avLst/>
          </a:prstGeom>
          <a:ln>
            <a:noFill/>
          </a:ln>
          <a:effectLst>
            <a:softEdge rad="112500"/>
          </a:effectLst>
        </p:spPr>
      </p:pic>
      <p:pic>
        <p:nvPicPr>
          <p:cNvPr id="9" name="Picture 8" descr="Icon&#10;&#10;Description automatically generated">
            <a:extLst>
              <a:ext uri="{FF2B5EF4-FFF2-40B4-BE49-F238E27FC236}">
                <a16:creationId xmlns:a16="http://schemas.microsoft.com/office/drawing/2014/main" id="{D7521FF4-90D1-458E-A83D-35EAEBF511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95789" y="1281122"/>
            <a:ext cx="2894460" cy="3024441"/>
          </a:xfrm>
          <a:prstGeom prst="rect">
            <a:avLst/>
          </a:prstGeom>
          <a:ln>
            <a:noFill/>
          </a:ln>
          <a:effectLst>
            <a:softEdge rad="112500"/>
          </a:effectLst>
        </p:spPr>
      </p:pic>
    </p:spTree>
    <p:extLst>
      <p:ext uri="{BB962C8B-B14F-4D97-AF65-F5344CB8AC3E}">
        <p14:creationId xmlns:p14="http://schemas.microsoft.com/office/powerpoint/2010/main" val="13922435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11</a:t>
            </a:fld>
            <a:endParaRPr/>
          </a:p>
        </p:txBody>
      </p:sp>
      <p:sp>
        <p:nvSpPr>
          <p:cNvPr id="833" name="Client Name  Presentation Title  -  1. Chapter Name"/>
          <p:cNvSpPr txBox="1">
            <a:spLocks noGrp="1"/>
          </p:cNvSpPr>
          <p:nvPr>
            <p:ph type="body" sz="quarter" idx="13"/>
          </p:nvPr>
        </p:nvSpPr>
        <p:spPr>
          <a:xfrm>
            <a:off x="1714500" y="250336"/>
            <a:ext cx="5301130" cy="1021432"/>
          </a:xfrm>
          <a:prstGeom prst="rect">
            <a:avLst/>
          </a:prstGeom>
        </p:spPr>
        <p:txBody>
          <a:bodyPr/>
          <a:lstStyle/>
          <a:p>
            <a:pPr marL="0" indent="0">
              <a:buSzTx/>
              <a:buNone/>
              <a:defRPr sz="1600"/>
            </a:pPr>
            <a:r>
              <a:rPr lang="en-US" b="1">
                <a:solidFill>
                  <a:srgbClr val="929292"/>
                </a:solidFill>
                <a:latin typeface="+mn-lt"/>
                <a:ea typeface="+mn-ea"/>
                <a:cs typeface="+mn-cs"/>
                <a:sym typeface="Helvetica"/>
              </a:rPr>
              <a:t>Book Sharing application</a:t>
            </a:r>
            <a:r>
              <a:rPr lang="en-US">
                <a:solidFill>
                  <a:srgbClr val="929292"/>
                </a:solidFill>
              </a:rPr>
              <a:t>  - </a:t>
            </a:r>
            <a:r>
              <a:rPr lang="en-US"/>
              <a:t> </a:t>
            </a:r>
            <a:r>
              <a:rPr lang="en-US" b="1">
                <a:solidFill>
                  <a:srgbClr val="DE411B"/>
                </a:solidFill>
                <a:latin typeface="+mn-lt"/>
                <a:ea typeface="+mn-ea"/>
                <a:cs typeface="+mn-cs"/>
                <a:sym typeface="Helvetica"/>
              </a:rPr>
              <a:t>4. Features Presentation</a:t>
            </a:r>
          </a:p>
          <a:p>
            <a:pPr marL="0" indent="0">
              <a:buSzTx/>
              <a:buNone/>
              <a:defRPr sz="1600"/>
            </a:pPr>
            <a:endParaRPr b="1">
              <a:solidFill>
                <a:srgbClr val="DE411B"/>
              </a:solidFill>
              <a:latin typeface="+mn-lt"/>
              <a:ea typeface="+mn-ea"/>
              <a:cs typeface="+mn-cs"/>
              <a:sym typeface="Helvetica"/>
            </a:endParaRPr>
          </a:p>
        </p:txBody>
      </p:sp>
      <p:sp>
        <p:nvSpPr>
          <p:cNvPr id="836" name="Title Goes Here…"/>
          <p:cNvSpPr txBox="1"/>
          <p:nvPr/>
        </p:nvSpPr>
        <p:spPr>
          <a:xfrm>
            <a:off x="4123302" y="4519656"/>
            <a:ext cx="9011478" cy="22416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pPr>
              <a:lnSpc>
                <a:spcPct val="80000"/>
              </a:lnSpc>
              <a:defRPr sz="5000" cap="none" spc="-150">
                <a:solidFill>
                  <a:srgbClr val="1D1D1D"/>
                </a:solidFill>
              </a:defRPr>
            </a:pPr>
            <a:r>
              <a:rPr lang="en-US">
                <a:cs typeface="Arial"/>
              </a:rPr>
              <a:t>Victor </a:t>
            </a:r>
            <a:r>
              <a:rPr lang="en-US" err="1">
                <a:cs typeface="Arial"/>
              </a:rPr>
              <a:t>Jardan</a:t>
            </a:r>
            <a:endParaRPr lang="en-US">
              <a:cs typeface="Arial"/>
            </a:endParaRPr>
          </a:p>
          <a:p>
            <a:pPr defTabSz="821531">
              <a:defRPr sz="2000" b="0" cap="none" spc="0">
                <a:solidFill>
                  <a:srgbClr val="5E5E5E"/>
                </a:solidFill>
                <a:latin typeface="Helvetica Light"/>
                <a:ea typeface="Helvetica Light"/>
                <a:cs typeface="Helvetica Light"/>
                <a:sym typeface="Helvetica Light"/>
              </a:defRPr>
            </a:pPr>
            <a:endParaRPr lang="en-US" b="0">
              <a:latin typeface="Arial"/>
              <a:cs typeface="Arial"/>
            </a:endParaRPr>
          </a:p>
          <a:p>
            <a:pPr defTabSz="821531">
              <a:defRPr sz="2000" b="0" cap="none" spc="0">
                <a:solidFill>
                  <a:srgbClr val="5E5E5E"/>
                </a:solidFill>
                <a:latin typeface="Helvetica Light"/>
                <a:ea typeface="Helvetica Light"/>
                <a:cs typeface="Helvetica Light"/>
                <a:sym typeface="Helvetica Light"/>
              </a:defRPr>
            </a:pPr>
            <a:endParaRPr lang="en-US" b="0">
              <a:latin typeface="Arial"/>
              <a:cs typeface="Arial"/>
            </a:endParaRPr>
          </a:p>
          <a:p>
            <a:pPr defTabSz="821531">
              <a:defRPr sz="2000" b="0" cap="none" spc="0">
                <a:solidFill>
                  <a:srgbClr val="5E5E5E"/>
                </a:solidFill>
                <a:latin typeface="Helvetica Light"/>
                <a:ea typeface="Helvetica Light"/>
                <a:cs typeface="Helvetica Light"/>
                <a:sym typeface="Helvetica Light"/>
              </a:defRPr>
            </a:pPr>
            <a:r>
              <a:rPr lang="en-US" b="0">
                <a:latin typeface="Arial"/>
                <a:cs typeface="Arial"/>
              </a:rPr>
              <a:t>Automation Testing Intern</a:t>
            </a:r>
            <a:endParaRPr lang="en-US" b="0">
              <a:ea typeface="+mn-lt"/>
              <a:cs typeface="+mn-lt"/>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a:latin typeface="Arial"/>
              <a:cs typeface="Arial"/>
            </a:endParaRPr>
          </a:p>
        </p:txBody>
      </p:sp>
      <p:sp>
        <p:nvSpPr>
          <p:cNvPr id="7" name="SUB TITLE…">
            <a:extLst>
              <a:ext uri="{FF2B5EF4-FFF2-40B4-BE49-F238E27FC236}">
                <a16:creationId xmlns:a16="http://schemas.microsoft.com/office/drawing/2014/main" id="{3E8C4336-50CA-314C-92F3-83FCB693DA3E}"/>
              </a:ext>
            </a:extLst>
          </p:cNvPr>
          <p:cNvSpPr txBox="1"/>
          <p:nvPr/>
        </p:nvSpPr>
        <p:spPr>
          <a:xfrm>
            <a:off x="9858078" y="1485165"/>
            <a:ext cx="7656325" cy="105869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numCol="1" spcCol="959605" anchor="ctr"/>
          <a:lstStyle/>
          <a:p>
            <a:pPr marL="289560" indent="-289560" algn="just">
              <a:lnSpc>
                <a:spcPct val="70000"/>
              </a:lnSpc>
              <a:buSzPct val="100000"/>
              <a:buFont typeface="Arial"/>
              <a:buBlip>
                <a:blip r:embed="rId3"/>
              </a:buBlip>
              <a:defRPr>
                <a:solidFill>
                  <a:srgbClr val="000000"/>
                </a:solidFill>
              </a:defRPr>
            </a:pPr>
            <a:r>
              <a:rPr lang="en-US" sz="2000" spc="200">
                <a:solidFill>
                  <a:srgbClr val="000000"/>
                </a:solidFill>
                <a:ea typeface="+mn-lt"/>
                <a:cs typeface="+mn-lt"/>
              </a:rPr>
              <a:t>Book Sharing Home Page</a:t>
            </a:r>
            <a:endParaRPr lang="en-US" sz="2000" spc="200">
              <a:solidFill>
                <a:schemeClr val="bg2"/>
              </a:solidFill>
              <a:cs typeface="Arial"/>
            </a:endParaRP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a:latin typeface="Arial"/>
                <a:ea typeface="+mn-lt"/>
                <a:cs typeface="+mn-lt"/>
              </a:rPr>
              <a:t>A</a:t>
            </a:r>
            <a:r>
              <a:rPr lang="en-US" sz="2000" b="0">
                <a:latin typeface="Arial"/>
                <a:ea typeface="+mn-lt"/>
                <a:cs typeface="+mn-lt"/>
              </a:rPr>
              <a:t> registered user can see on the main page the list of all books added, arranged in pages 3x4. He will be able to filter them using different criteria:  Author, Genre, Language, Status, Rating</a:t>
            </a:r>
            <a:endParaRPr lang="en-US"/>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US" sz="2000">
              <a:latin typeface="Arial"/>
            </a:endParaRPr>
          </a:p>
          <a:p>
            <a:pPr marL="289560" indent="-289560" algn="just">
              <a:lnSpc>
                <a:spcPct val="70000"/>
              </a:lnSpc>
              <a:buSzPct val="100000"/>
              <a:buFont typeface="Arial"/>
              <a:buBlip>
                <a:blip r:embed="rId3"/>
              </a:buBlip>
              <a:defRPr>
                <a:solidFill>
                  <a:srgbClr val="000000"/>
                </a:solidFill>
              </a:defRPr>
            </a:pPr>
            <a:r>
              <a:rPr lang="en-US" sz="2000" spc="200">
                <a:ea typeface="+mn-lt"/>
                <a:cs typeface="+mn-lt"/>
              </a:rPr>
              <a:t>Book assignment</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a:latin typeface="Arial"/>
                <a:ea typeface="+mn-lt"/>
                <a:cs typeface="+mn-lt"/>
              </a:rPr>
              <a:t>A</a:t>
            </a:r>
            <a:r>
              <a:rPr lang="en-US" sz="2000" b="0">
                <a:latin typeface="Arial"/>
                <a:ea typeface="+mn-lt"/>
                <a:cs typeface="+mn-lt"/>
              </a:rPr>
              <a:t> registered user can assign a book to himself and get access to it for a set period</a:t>
            </a:r>
            <a:endParaRPr lang="en-US" sz="2000">
              <a:latin typeface="Arial"/>
            </a:endParaRPr>
          </a:p>
          <a:p>
            <a:pPr algn="just">
              <a:lnSpc>
                <a:spcPct val="100000"/>
              </a:lnSpc>
              <a:spcBef>
                <a:spcPts val="1500"/>
              </a:spcBef>
              <a:spcAft>
                <a:spcPts val="3000"/>
              </a:spcAft>
              <a:defRPr>
                <a:solidFill>
                  <a:srgbClr val="000000"/>
                </a:solidFill>
              </a:defRPr>
            </a:pPr>
            <a:endParaRPr lang="en-US" sz="2000" b="0" cap="none" spc="0">
              <a:solidFill>
                <a:srgbClr val="5E5E5E"/>
              </a:solidFill>
              <a:ea typeface="+mn-lt"/>
              <a:cs typeface="+mn-lt"/>
            </a:endParaRPr>
          </a:p>
          <a:p>
            <a:pPr marL="289560" indent="-289560" algn="just">
              <a:lnSpc>
                <a:spcPct val="70000"/>
              </a:lnSpc>
              <a:buSzPct val="100000"/>
              <a:buFont typeface="Arial"/>
              <a:buBlip>
                <a:blip r:embed="rId3"/>
              </a:buBlip>
              <a:defRPr>
                <a:solidFill>
                  <a:srgbClr val="000000"/>
                </a:solidFill>
              </a:defRPr>
            </a:pPr>
            <a:r>
              <a:rPr lang="en-US" sz="2000" spc="200">
                <a:ea typeface="+mn-lt"/>
                <a:cs typeface="+mn-lt"/>
              </a:rPr>
              <a:t>Admin Page: Delete Reviews</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a:latin typeface="Arial"/>
                <a:ea typeface="+mn-lt"/>
                <a:cs typeface="+mn-lt"/>
              </a:rPr>
              <a:t>The Admin can moderate reviews, as some users might post something useless, offensive or harmful</a:t>
            </a:r>
            <a:endParaRPr lang="en-US" sz="2000">
              <a:latin typeface="Arial"/>
              <a:ea typeface="+mn-lt"/>
              <a:cs typeface="+mn-lt"/>
            </a:endParaRPr>
          </a:p>
          <a:p>
            <a:pPr marL="289560" indent="-289560" algn="ctr" defTabSz="821531">
              <a:lnSpc>
                <a:spcPct val="70000"/>
              </a:lnSpc>
              <a:buFont typeface="Arial"/>
              <a:buChar char="•"/>
              <a:defRPr sz="2000" b="0" cap="none" spc="0">
                <a:solidFill>
                  <a:srgbClr val="5E5E5E"/>
                </a:solidFill>
                <a:latin typeface="Helvetica Light"/>
                <a:ea typeface="Helvetica Light"/>
                <a:cs typeface="Helvetica Light"/>
                <a:sym typeface="Helvetica Light"/>
              </a:defRPr>
            </a:pPr>
            <a:endParaRPr lang="en-US" sz="2000">
              <a:cs typeface="Arial"/>
            </a:endParaRPr>
          </a:p>
        </p:txBody>
      </p:sp>
      <p:pic>
        <p:nvPicPr>
          <p:cNvPr id="5" name="Picture 5" descr="A person taking a selfie&#10;&#10;Description automatically generated">
            <a:extLst>
              <a:ext uri="{FF2B5EF4-FFF2-40B4-BE49-F238E27FC236}">
                <a16:creationId xmlns:a16="http://schemas.microsoft.com/office/drawing/2014/main" id="{090B4299-8D3F-43FA-A1CA-12BED1EB8B3F}"/>
              </a:ext>
            </a:extLst>
          </p:cNvPr>
          <p:cNvPicPr>
            <a:picLocks noChangeAspect="1"/>
          </p:cNvPicPr>
          <p:nvPr/>
        </p:nvPicPr>
        <p:blipFill>
          <a:blip r:embed="rId4"/>
          <a:stretch>
            <a:fillRect/>
          </a:stretch>
        </p:blipFill>
        <p:spPr>
          <a:xfrm>
            <a:off x="1265833" y="3404099"/>
            <a:ext cx="2761191" cy="2785534"/>
          </a:xfrm>
          <a:prstGeom prst="ellipse">
            <a:avLst/>
          </a:prstGeom>
          <a:ln>
            <a:noFill/>
          </a:ln>
          <a:effectLst>
            <a:softEdge rad="112500"/>
          </a:effectLst>
        </p:spPr>
      </p:pic>
      <p:pic>
        <p:nvPicPr>
          <p:cNvPr id="6" name="Picture 5">
            <a:extLst>
              <a:ext uri="{FF2B5EF4-FFF2-40B4-BE49-F238E27FC236}">
                <a16:creationId xmlns:a16="http://schemas.microsoft.com/office/drawing/2014/main" id="{F6275806-9AC7-4A6F-9C33-C2DD0457BDD9}"/>
              </a:ext>
            </a:extLst>
          </p:cNvPr>
          <p:cNvPicPr>
            <a:picLocks noChangeAspect="1"/>
          </p:cNvPicPr>
          <p:nvPr/>
        </p:nvPicPr>
        <p:blipFill>
          <a:blip r:embed="rId5"/>
          <a:stretch>
            <a:fillRect/>
          </a:stretch>
        </p:blipFill>
        <p:spPr>
          <a:xfrm>
            <a:off x="19816886" y="1271768"/>
            <a:ext cx="2984091" cy="2857109"/>
          </a:xfrm>
          <a:prstGeom prst="rect">
            <a:avLst/>
          </a:prstGeom>
        </p:spPr>
      </p:pic>
    </p:spTree>
    <p:extLst>
      <p:ext uri="{BB962C8B-B14F-4D97-AF65-F5344CB8AC3E}">
        <p14:creationId xmlns:p14="http://schemas.microsoft.com/office/powerpoint/2010/main" val="28175832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833" name="Client Name  Presentation Title  -  1. Chapter Name"/>
          <p:cNvSpPr txBox="1">
            <a:spLocks noGrp="1"/>
          </p:cNvSpPr>
          <p:nvPr>
            <p:ph type="body" sz="quarter" idx="13"/>
          </p:nvPr>
        </p:nvSpPr>
        <p:spPr>
          <a:xfrm>
            <a:off x="1703286" y="237481"/>
            <a:ext cx="5301130" cy="1021432"/>
          </a:xfrm>
          <a:prstGeom prst="rect">
            <a:avLst/>
          </a:prstGeom>
        </p:spPr>
        <p:txBody>
          <a:bodyPr/>
          <a:lstStyle/>
          <a:p>
            <a:pPr marL="0" indent="0">
              <a:buSzTx/>
              <a:buNone/>
              <a:defRPr sz="1600"/>
            </a:pPr>
            <a:r>
              <a:rPr lang="en-US" b="1">
                <a:solidFill>
                  <a:srgbClr val="929292"/>
                </a:solidFill>
                <a:latin typeface="+mn-lt"/>
                <a:ea typeface="+mn-ea"/>
                <a:cs typeface="+mn-cs"/>
                <a:sym typeface="Helvetica"/>
              </a:rPr>
              <a:t>Book Sharing application</a:t>
            </a:r>
            <a:r>
              <a:rPr lang="en-US">
                <a:solidFill>
                  <a:srgbClr val="929292"/>
                </a:solidFill>
              </a:rPr>
              <a:t>  - </a:t>
            </a:r>
            <a:r>
              <a:rPr lang="en-US"/>
              <a:t> </a:t>
            </a:r>
            <a:r>
              <a:rPr lang="en-US" b="1">
                <a:solidFill>
                  <a:srgbClr val="DE411B"/>
                </a:solidFill>
                <a:latin typeface="+mn-lt"/>
                <a:ea typeface="+mn-ea"/>
                <a:cs typeface="+mn-cs"/>
                <a:sym typeface="Helvetica"/>
              </a:rPr>
              <a:t>4. Features Presentation</a:t>
            </a:r>
          </a:p>
          <a:p>
            <a:pPr marL="0" indent="0">
              <a:buSzTx/>
              <a:buNone/>
              <a:defRPr sz="1600"/>
            </a:pPr>
            <a:endParaRPr b="1">
              <a:solidFill>
                <a:srgbClr val="DE411B"/>
              </a:solidFill>
              <a:latin typeface="+mn-lt"/>
              <a:ea typeface="+mn-ea"/>
              <a:cs typeface="+mn-cs"/>
              <a:sym typeface="Helvetica"/>
            </a:endParaRPr>
          </a:p>
        </p:txBody>
      </p:sp>
      <p:sp>
        <p:nvSpPr>
          <p:cNvPr id="836" name="Title Goes Here…"/>
          <p:cNvSpPr txBox="1"/>
          <p:nvPr/>
        </p:nvSpPr>
        <p:spPr>
          <a:xfrm>
            <a:off x="3427721" y="4552309"/>
            <a:ext cx="9011478" cy="1410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nSpc>
                <a:spcPct val="80000"/>
              </a:lnSpc>
              <a:defRPr sz="5000" cap="none" spc="-150">
                <a:solidFill>
                  <a:srgbClr val="1D1D1D"/>
                </a:solidFill>
              </a:defRPr>
            </a:pPr>
            <a:r>
              <a:rPr lang="en-US">
                <a:cs typeface="Arial"/>
              </a:rPr>
              <a:t>Dmitri </a:t>
            </a:r>
            <a:r>
              <a:rPr lang="en-US" err="1">
                <a:cs typeface="Arial"/>
              </a:rPr>
              <a:t>Carapunarli</a:t>
            </a:r>
            <a:r>
              <a:rPr lang="en-US">
                <a:cs typeface="Arial"/>
              </a:rPr>
              <a:t> </a:t>
            </a:r>
          </a:p>
          <a:p>
            <a:pPr>
              <a:lnSpc>
                <a:spcPct val="100000"/>
              </a:lnSpc>
              <a:spcBef>
                <a:spcPts val="3000"/>
              </a:spcBef>
              <a:defRPr sz="5000" cap="none" spc="-150">
                <a:solidFill>
                  <a:srgbClr val="1D1D1D"/>
                </a:solidFill>
              </a:defRPr>
            </a:pPr>
            <a:r>
              <a:rPr lang="az-Cyrl-AZ" sz="2000" b="0" spc="0">
                <a:solidFill>
                  <a:srgbClr val="5E5E5E"/>
                </a:solidFill>
                <a:cs typeface="Arial"/>
              </a:rPr>
              <a:t>Automation Testing Intern</a:t>
            </a:r>
          </a:p>
        </p:txBody>
      </p:sp>
      <p:sp>
        <p:nvSpPr>
          <p:cNvPr id="7" name="SUB TITLE…">
            <a:extLst>
              <a:ext uri="{FF2B5EF4-FFF2-40B4-BE49-F238E27FC236}">
                <a16:creationId xmlns:a16="http://schemas.microsoft.com/office/drawing/2014/main" id="{3E8C4336-50CA-314C-92F3-83FCB693DA3E}"/>
              </a:ext>
            </a:extLst>
          </p:cNvPr>
          <p:cNvSpPr txBox="1"/>
          <p:nvPr/>
        </p:nvSpPr>
        <p:spPr>
          <a:xfrm>
            <a:off x="9818244" y="2661253"/>
            <a:ext cx="7889408" cy="9255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numCol="1" spcCol="959605" anchor="t"/>
          <a:lstStyle/>
          <a:p>
            <a:pPr marL="289560" indent="-289560" algn="just">
              <a:lnSpc>
                <a:spcPct val="70000"/>
              </a:lnSpc>
              <a:buSzPct val="100000"/>
              <a:buBlip>
                <a:blip r:embed="rId3"/>
              </a:buBlip>
              <a:defRPr>
                <a:solidFill>
                  <a:srgbClr val="000000"/>
                </a:solidFill>
              </a:defRPr>
            </a:pPr>
            <a:r>
              <a:rPr lang="en-US" spc="200">
                <a:solidFill>
                  <a:schemeClr val="bg2"/>
                </a:solidFill>
                <a:cs typeface="Arial"/>
              </a:rPr>
              <a:t>Add new book future</a:t>
            </a:r>
            <a:endParaRPr lang="en-US">
              <a:solidFill>
                <a:schemeClr val="bg2"/>
              </a:solidFill>
            </a:endParaRP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2"/>
                </a:solidFill>
                <a:latin typeface="Arial"/>
                <a:ea typeface="+mn-lt"/>
                <a:cs typeface="+mn-lt"/>
              </a:rPr>
              <a:t>A registered User can see the list of all books added. When User accesses his profile, he will be able to add a new book after filling up mandatory fields.</a:t>
            </a:r>
            <a:endParaRPr lang="en-US">
              <a:solidFill>
                <a:schemeClr val="bg2"/>
              </a:solidFill>
              <a:latin typeface="Arial"/>
              <a:cs typeface="Arial"/>
            </a:endParaRPr>
          </a:p>
          <a:p>
            <a:pPr algn="just">
              <a:lnSpc>
                <a:spcPct val="100000"/>
              </a:lnSpc>
              <a:spcBef>
                <a:spcPts val="1500"/>
              </a:spcBef>
              <a:spcAft>
                <a:spcPts val="3000"/>
              </a:spcAft>
              <a:defRPr>
                <a:solidFill>
                  <a:srgbClr val="000000"/>
                </a:solidFill>
              </a:defRPr>
            </a:pPr>
            <a:endParaRPr lang="en-US" sz="2000" b="0" cap="none" spc="0">
              <a:solidFill>
                <a:schemeClr val="bg2"/>
              </a:solidFill>
              <a:cs typeface="Arial"/>
            </a:endParaRPr>
          </a:p>
          <a:p>
            <a:pPr marL="289560" indent="-289560" algn="just">
              <a:lnSpc>
                <a:spcPct val="70000"/>
              </a:lnSpc>
              <a:buSzPct val="100000"/>
              <a:buBlip>
                <a:blip r:embed="rId3"/>
              </a:buBlip>
              <a:defRPr>
                <a:solidFill>
                  <a:srgbClr val="000000"/>
                </a:solidFill>
              </a:defRPr>
            </a:pPr>
            <a:r>
              <a:rPr lang="en-US" spc="200">
                <a:solidFill>
                  <a:schemeClr val="bg2"/>
                </a:solidFill>
                <a:cs typeface="Arial"/>
              </a:rPr>
              <a:t>Add missing author feature</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2"/>
                </a:solidFill>
                <a:latin typeface="Arial"/>
                <a:cs typeface="Arial"/>
              </a:rPr>
              <a:t>System Administrator can add a new author, when he clicks the administrator page on the panel menu. He can add a new author or make some changes on author's first name or last name, if a user added a new author with mistakes.</a:t>
            </a: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US">
              <a:solidFill>
                <a:schemeClr val="bg2"/>
              </a:solidFill>
              <a:latin typeface="Arial"/>
              <a:cs typeface="Arial"/>
            </a:endParaRPr>
          </a:p>
          <a:p>
            <a:pPr marL="289560" indent="-289560" algn="just">
              <a:lnSpc>
                <a:spcPct val="70000"/>
              </a:lnSpc>
              <a:buSzPct val="100000"/>
              <a:buBlip>
                <a:blip r:embed="rId3"/>
              </a:buBlip>
              <a:defRPr>
                <a:solidFill>
                  <a:srgbClr val="000000"/>
                </a:solidFill>
              </a:defRPr>
            </a:pPr>
            <a:r>
              <a:rPr lang="en-US" spc="200">
                <a:solidFill>
                  <a:schemeClr val="bg2"/>
                </a:solidFill>
                <a:latin typeface="Arial"/>
                <a:cs typeface="Arial"/>
              </a:rPr>
              <a:t>Book rating and feedback future</a:t>
            </a:r>
            <a:endParaRPr>
              <a:solidFill>
                <a:schemeClr val="bg2"/>
              </a:solidFill>
              <a:cs typeface="Arial" panose="020B0604020202020204"/>
            </a:endParaRPr>
          </a:p>
          <a:p>
            <a:pPr algn="just"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2"/>
                </a:solidFill>
                <a:latin typeface="Arial"/>
                <a:cs typeface="Arial"/>
              </a:rPr>
              <a:t>Any Application User can add feedback to a book. He also can rate a book (from 1 to 5 stars). His feedback will be displayed on top of the feedbacks list, all others will be located closer.</a:t>
            </a:r>
            <a:endParaRPr lang="en-US">
              <a:solidFill>
                <a:schemeClr val="bg2"/>
              </a:solidFill>
              <a:latin typeface="Arial"/>
              <a:cs typeface="Arial"/>
            </a:endParaRPr>
          </a:p>
        </p:txBody>
      </p:sp>
      <p:pic>
        <p:nvPicPr>
          <p:cNvPr id="3" name="Picture 5">
            <a:extLst>
              <a:ext uri="{FF2B5EF4-FFF2-40B4-BE49-F238E27FC236}">
                <a16:creationId xmlns:a16="http://schemas.microsoft.com/office/drawing/2014/main" id="{7836F33B-FF11-46D3-B925-88220D7D2D13}"/>
              </a:ext>
            </a:extLst>
          </p:cNvPr>
          <p:cNvPicPr>
            <a:picLocks noChangeAspect="1"/>
          </p:cNvPicPr>
          <p:nvPr/>
        </p:nvPicPr>
        <p:blipFill>
          <a:blip r:embed="rId4"/>
          <a:stretch>
            <a:fillRect/>
          </a:stretch>
        </p:blipFill>
        <p:spPr>
          <a:xfrm>
            <a:off x="586384" y="2661253"/>
            <a:ext cx="2493174" cy="2785534"/>
          </a:xfrm>
          <a:prstGeom prst="ellipse">
            <a:avLst/>
          </a:prstGeom>
          <a:ln>
            <a:noFill/>
          </a:ln>
          <a:effectLst>
            <a:softEdge rad="112500"/>
          </a:effectLst>
        </p:spPr>
      </p:pic>
      <p:pic>
        <p:nvPicPr>
          <p:cNvPr id="10" name="Picture 9" descr="Icon&#10;&#10;Description automatically generated">
            <a:extLst>
              <a:ext uri="{FF2B5EF4-FFF2-40B4-BE49-F238E27FC236}">
                <a16:creationId xmlns:a16="http://schemas.microsoft.com/office/drawing/2014/main" id="{E93C0182-5128-4C2E-A1B5-BF1793979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2400" y="1006236"/>
            <a:ext cx="3310034" cy="3310034"/>
          </a:xfrm>
          <a:prstGeom prst="rect">
            <a:avLst/>
          </a:prstGeom>
        </p:spPr>
      </p:pic>
    </p:spTree>
    <p:extLst>
      <p:ext uri="{BB962C8B-B14F-4D97-AF65-F5344CB8AC3E}">
        <p14:creationId xmlns:p14="http://schemas.microsoft.com/office/powerpoint/2010/main" val="253249381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13</a:t>
            </a:fld>
            <a:endParaRPr/>
          </a:p>
        </p:txBody>
      </p:sp>
      <p:sp>
        <p:nvSpPr>
          <p:cNvPr id="833" name="Client Name  Presentation Title  -  1. Chapter Name"/>
          <p:cNvSpPr txBox="1">
            <a:spLocks noGrp="1"/>
          </p:cNvSpPr>
          <p:nvPr>
            <p:ph type="body" sz="quarter" idx="13"/>
          </p:nvPr>
        </p:nvSpPr>
        <p:spPr>
          <a:xfrm>
            <a:off x="1703286" y="210051"/>
            <a:ext cx="5301130" cy="390491"/>
          </a:xfrm>
          <a:prstGeom prst="rect">
            <a:avLst/>
          </a:prstGeom>
        </p:spPr>
        <p:txBody>
          <a:bodyPr/>
          <a:lstStyle/>
          <a:p>
            <a:pPr marL="0" indent="0">
              <a:buSzTx/>
              <a:buNone/>
              <a:defRPr sz="1600"/>
            </a:pPr>
            <a:r>
              <a:rPr lang="en-US" b="1">
                <a:solidFill>
                  <a:srgbClr val="929292"/>
                </a:solidFill>
                <a:latin typeface="+mn-lt"/>
                <a:ea typeface="+mn-ea"/>
                <a:cs typeface="+mn-cs"/>
                <a:sym typeface="Helvetica"/>
              </a:rPr>
              <a:t>Book Sharing application</a:t>
            </a:r>
            <a:r>
              <a:rPr>
                <a:solidFill>
                  <a:srgbClr val="929292"/>
                </a:solidFill>
              </a:rPr>
              <a:t>  - </a:t>
            </a:r>
            <a:r>
              <a:t> </a:t>
            </a:r>
            <a:r>
              <a:rPr lang="en-US" b="1">
                <a:solidFill>
                  <a:srgbClr val="DE411B"/>
                </a:solidFill>
                <a:latin typeface="+mn-lt"/>
                <a:ea typeface="+mn-ea"/>
                <a:cs typeface="+mn-cs"/>
                <a:sym typeface="Helvetica"/>
              </a:rPr>
              <a:t>4. Features Presentation</a:t>
            </a:r>
            <a:endParaRPr b="1">
              <a:solidFill>
                <a:srgbClr val="DE411B"/>
              </a:solidFill>
              <a:latin typeface="+mn-lt"/>
              <a:ea typeface="+mn-ea"/>
              <a:cs typeface="+mn-cs"/>
              <a:sym typeface="Helvetica"/>
            </a:endParaRPr>
          </a:p>
        </p:txBody>
      </p:sp>
      <p:sp>
        <p:nvSpPr>
          <p:cNvPr id="836" name="Title Goes Here…"/>
          <p:cNvSpPr txBox="1"/>
          <p:nvPr/>
        </p:nvSpPr>
        <p:spPr>
          <a:xfrm>
            <a:off x="4335706" y="5419652"/>
            <a:ext cx="9011478" cy="14106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pPr>
              <a:lnSpc>
                <a:spcPct val="80000"/>
              </a:lnSpc>
              <a:defRPr sz="5000" cap="none" spc="-150">
                <a:solidFill>
                  <a:srgbClr val="1D1D1D"/>
                </a:solidFill>
              </a:defRPr>
            </a:pPr>
            <a:r>
              <a:rPr lang="en-US">
                <a:cs typeface="Arial"/>
              </a:rPr>
              <a:t>Sergiu </a:t>
            </a:r>
            <a:r>
              <a:rPr lang="en-US" err="1">
                <a:cs typeface="Arial"/>
              </a:rPr>
              <a:t>Grosu</a:t>
            </a:r>
            <a:endParaRPr lang="en-US">
              <a:cs typeface="Aria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i="0">
                <a:solidFill>
                  <a:srgbClr val="5E5E5E"/>
                </a:solidFill>
                <a:effectLst/>
                <a:latin typeface="Arial" panose="020B0604020202020204" pitchFamily="34" charset="0"/>
              </a:rPr>
              <a:t>Automation Testing Intern</a:t>
            </a:r>
            <a:endParaRPr b="0">
              <a:latin typeface="Arial"/>
              <a:cs typeface="Arial"/>
            </a:endParaRPr>
          </a:p>
        </p:txBody>
      </p:sp>
      <p:sp>
        <p:nvSpPr>
          <p:cNvPr id="7" name="SUB TITLE…">
            <a:extLst>
              <a:ext uri="{FF2B5EF4-FFF2-40B4-BE49-F238E27FC236}">
                <a16:creationId xmlns:a16="http://schemas.microsoft.com/office/drawing/2014/main" id="{3E8C4336-50CA-314C-92F3-83FCB693DA3E}"/>
              </a:ext>
            </a:extLst>
          </p:cNvPr>
          <p:cNvSpPr txBox="1"/>
          <p:nvPr/>
        </p:nvSpPr>
        <p:spPr>
          <a:xfrm>
            <a:off x="9587294" y="3023119"/>
            <a:ext cx="7519780" cy="94146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numCol="1" spcCol="959605" anchor="t"/>
          <a:lstStyle/>
          <a:p>
            <a:pPr marL="289560" indent="-289560">
              <a:lnSpc>
                <a:spcPct val="70000"/>
              </a:lnSpc>
              <a:buSzPct val="100000"/>
              <a:buBlip>
                <a:blip r:embed="rId3"/>
              </a:buBlip>
              <a:defRPr>
                <a:solidFill>
                  <a:srgbClr val="000000"/>
                </a:solidFill>
              </a:defRPr>
            </a:pPr>
            <a:r>
              <a:rPr lang="en-US" spc="200">
                <a:solidFill>
                  <a:schemeClr val="bg2"/>
                </a:solidFill>
                <a:latin typeface="Arial"/>
                <a:cs typeface="Arial"/>
              </a:rPr>
              <a:t>CRUD Book page</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1"/>
                </a:solidFill>
                <a:latin typeface="Arial"/>
                <a:cs typeface="Arial"/>
              </a:rPr>
              <a:t>CRUD is an acronym that comes from the world of computer programming and refers to the four functions that are considered necessary to implement a persistent storage application: create, read, update and delete.</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b="0">
              <a:solidFill>
                <a:schemeClr val="bg1"/>
              </a:solidFill>
              <a:latin typeface="Arial"/>
              <a:cs typeface="Arial"/>
            </a:endParaRPr>
          </a:p>
          <a:p>
            <a:pPr marL="289560" indent="-289560">
              <a:lnSpc>
                <a:spcPct val="70000"/>
              </a:lnSpc>
              <a:buSzPct val="100000"/>
              <a:buBlip>
                <a:blip r:embed="rId3"/>
              </a:buBlip>
              <a:defRPr>
                <a:solidFill>
                  <a:srgbClr val="000000"/>
                </a:solidFill>
              </a:defRPr>
            </a:pPr>
            <a:r>
              <a:rPr lang="en-US" spc="200">
                <a:solidFill>
                  <a:schemeClr val="bg2"/>
                </a:solidFill>
                <a:latin typeface="Arial"/>
                <a:cs typeface="Arial"/>
              </a:rPr>
              <a:t>BOOK queue</a:t>
            </a:r>
            <a:endParaRPr spc="200">
              <a:solidFill>
                <a:schemeClr val="bg2"/>
              </a:solidFill>
              <a:latin typeface="Arial"/>
              <a:cs typeface="Arial"/>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1"/>
                </a:solidFill>
                <a:latin typeface="Arial"/>
                <a:cs typeface="Arial"/>
              </a:rPr>
              <a:t>Functional that gives user possibility to get access to the book for a set period in the future. The number of pending books in the user's possession is less than 1, if user tries to add another book to queue the button will be disabled.</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US" b="0">
              <a:solidFill>
                <a:schemeClr val="bg1"/>
              </a:solidFill>
              <a:latin typeface="Arial"/>
              <a:cs typeface="Arial"/>
            </a:endParaRPr>
          </a:p>
          <a:p>
            <a:pPr marL="289560" indent="-289560">
              <a:lnSpc>
                <a:spcPct val="70000"/>
              </a:lnSpc>
              <a:buSzPct val="100000"/>
              <a:buBlip>
                <a:blip r:embed="rId3"/>
              </a:buBlip>
              <a:defRPr>
                <a:solidFill>
                  <a:srgbClr val="000000"/>
                </a:solidFill>
              </a:defRPr>
            </a:pPr>
            <a:r>
              <a:rPr lang="en-US" spc="200">
                <a:solidFill>
                  <a:schemeClr val="bg2"/>
                </a:solidFill>
                <a:latin typeface="Arial"/>
                <a:cs typeface="Arial"/>
              </a:rPr>
              <a:t>Manage application roles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b="0">
                <a:solidFill>
                  <a:schemeClr val="bg1"/>
                </a:solidFill>
                <a:latin typeface="Arial"/>
                <a:cs typeface="Arial"/>
              </a:rPr>
              <a:t>Admin has possibility to assign or delete 'Admin' role to the existing users in the system. Admin has details table where he can manage users Role manipulations. Role can be removed or assigned from this menu.</a:t>
            </a:r>
            <a:endParaRPr b="0">
              <a:solidFill>
                <a:schemeClr val="bg1"/>
              </a:solidFill>
              <a:latin typeface="Arial"/>
              <a:cs typeface="Arial"/>
            </a:endParaRPr>
          </a:p>
          <a:p>
            <a:pPr>
              <a:lnSpc>
                <a:spcPct val="70000"/>
              </a:lnSpc>
              <a:buSzPct val="100000"/>
              <a:defRPr>
                <a:solidFill>
                  <a:srgbClr val="000000"/>
                </a:solidFill>
              </a:defRPr>
            </a:pPr>
            <a:endParaRPr b="0">
              <a:solidFill>
                <a:schemeClr val="bg1"/>
              </a:solidFill>
              <a:latin typeface="Arial"/>
              <a:cs typeface="Arial"/>
            </a:endParaRPr>
          </a:p>
        </p:txBody>
      </p:sp>
      <p:pic>
        <p:nvPicPr>
          <p:cNvPr id="2" name="Picture 2" descr="Icon&#10;&#10;Description automatically generated">
            <a:extLst>
              <a:ext uri="{FF2B5EF4-FFF2-40B4-BE49-F238E27FC236}">
                <a16:creationId xmlns:a16="http://schemas.microsoft.com/office/drawing/2014/main" id="{B7EAF7E7-3077-4ED9-AA95-E4A0DB2DA609}"/>
              </a:ext>
            </a:extLst>
          </p:cNvPr>
          <p:cNvPicPr>
            <a:picLocks noChangeAspect="1"/>
          </p:cNvPicPr>
          <p:nvPr/>
        </p:nvPicPr>
        <p:blipFill>
          <a:blip r:embed="rId4"/>
          <a:stretch>
            <a:fillRect/>
          </a:stretch>
        </p:blipFill>
        <p:spPr>
          <a:xfrm>
            <a:off x="18884872" y="1191551"/>
            <a:ext cx="2587014" cy="2620144"/>
          </a:xfrm>
          <a:prstGeom prst="rect">
            <a:avLst/>
          </a:prstGeom>
        </p:spPr>
      </p:pic>
      <p:pic>
        <p:nvPicPr>
          <p:cNvPr id="3" name="Picture 3" descr="A picture containing person, necktie, indoor, posing&#10;&#10;Description automatically generated">
            <a:extLst>
              <a:ext uri="{FF2B5EF4-FFF2-40B4-BE49-F238E27FC236}">
                <a16:creationId xmlns:a16="http://schemas.microsoft.com/office/drawing/2014/main" id="{221E9DE6-7FD7-42B9-83DA-6E3D9188C3AD}"/>
              </a:ext>
            </a:extLst>
          </p:cNvPr>
          <p:cNvPicPr>
            <a:picLocks noChangeAspect="1"/>
          </p:cNvPicPr>
          <p:nvPr/>
        </p:nvPicPr>
        <p:blipFill>
          <a:blip r:embed="rId5"/>
          <a:stretch>
            <a:fillRect/>
          </a:stretch>
        </p:blipFill>
        <p:spPr>
          <a:xfrm>
            <a:off x="2307647" y="4124504"/>
            <a:ext cx="2030896" cy="2625420"/>
          </a:xfrm>
          <a:prstGeom prst="ellipse">
            <a:avLst/>
          </a:prstGeom>
          <a:ln>
            <a:noFill/>
          </a:ln>
          <a:effectLst>
            <a:softEdge rad="112500"/>
          </a:effec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en-US"/>
              <a:t>5</a:t>
            </a:r>
            <a:endParaRPr/>
          </a:p>
        </p:txBody>
      </p:sp>
      <p:sp>
        <p:nvSpPr>
          <p:cNvPr id="455"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en-US"/>
              <a:t>Performance Testing Report</a:t>
            </a:r>
          </a:p>
        </p:txBody>
      </p:sp>
      <p:sp>
        <p:nvSpPr>
          <p:cNvPr id="456"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r>
              <a:rPr lang="en-US">
                <a:cs typeface="Arial" panose="020B0604020202020204"/>
              </a:rPr>
              <a:t>Performance Testing </a:t>
            </a: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a:solidFill>
                  <a:srgbClr val="FFFFFF"/>
                </a:solidFill>
              </a:defRPr>
            </a:lvl1pPr>
          </a:lstStyle>
          <a:p>
            <a:fld id="{86CB4B4D-7CA3-9044-876B-883B54F8677D}" type="slidenum">
              <a:rPr/>
              <a:t>15</a:t>
            </a:fld>
            <a:endParaRPr/>
          </a:p>
        </p:txBody>
      </p:sp>
      <p:sp>
        <p:nvSpPr>
          <p:cNvPr id="804" name="Client Name  Presentation Title  -  1. Chapter Name"/>
          <p:cNvSpPr txBox="1">
            <a:spLocks noGrp="1"/>
          </p:cNvSpPr>
          <p:nvPr>
            <p:ph type="body" sz="quarter" idx="13"/>
          </p:nvPr>
        </p:nvSpPr>
        <p:spPr>
          <a:xfrm>
            <a:off x="1619026" y="126180"/>
            <a:ext cx="5939125" cy="1021432"/>
          </a:xfrm>
          <a:prstGeom prst="rect">
            <a:avLst/>
          </a:prstGeom>
        </p:spPr>
        <p:txBody>
          <a:bodyPr/>
          <a:lstStyle/>
          <a:p>
            <a:pPr marL="0" indent="0">
              <a:buSzTx/>
              <a:buNone/>
              <a:defRPr sz="1600"/>
            </a:pPr>
            <a:r>
              <a:rPr lang="en-US" b="1" cap="none">
                <a:solidFill>
                  <a:srgbClr val="929292"/>
                </a:solidFill>
                <a:latin typeface="+mn-lt"/>
                <a:ea typeface="+mn-ea"/>
                <a:cs typeface="+mn-cs"/>
                <a:sym typeface="Helvetica"/>
              </a:rPr>
              <a:t>Book Sharing Application</a:t>
            </a:r>
            <a:r>
              <a:rPr lang="en-US" cap="none">
                <a:solidFill>
                  <a:srgbClr val="929292"/>
                </a:solidFill>
              </a:rPr>
              <a:t>  - </a:t>
            </a:r>
            <a:r>
              <a:rPr lang="en-US" cap="none"/>
              <a:t> </a:t>
            </a:r>
            <a:r>
              <a:rPr lang="en-US" cap="none">
                <a:solidFill>
                  <a:srgbClr val="DE411B"/>
                </a:solidFill>
              </a:rPr>
              <a:t>5</a:t>
            </a:r>
            <a:r>
              <a:rPr lang="en-US" b="1" cap="none">
                <a:solidFill>
                  <a:srgbClr val="DE411B"/>
                </a:solidFill>
                <a:latin typeface="+mn-lt"/>
                <a:ea typeface="+mn-ea"/>
                <a:cs typeface="+mn-cs"/>
                <a:sym typeface="Helvetica"/>
              </a:rPr>
              <a:t>.Performance Testing Report </a:t>
            </a:r>
          </a:p>
          <a:p>
            <a:pPr marL="0" indent="0">
              <a:buSzTx/>
              <a:buNone/>
              <a:defRPr sz="1600"/>
            </a:pPr>
            <a:endParaRPr b="1">
              <a:solidFill>
                <a:srgbClr val="DE411B"/>
              </a:solidFill>
              <a:latin typeface="+mn-lt"/>
              <a:ea typeface="+mn-ea"/>
              <a:cs typeface="+mn-cs"/>
              <a:sym typeface="Helvetica"/>
            </a:endParaRPr>
          </a:p>
        </p:txBody>
      </p:sp>
      <p:pic>
        <p:nvPicPr>
          <p:cNvPr id="806" name="Image" descr="Image"/>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807" name="Title Goes Here"/>
          <p:cNvSpPr txBox="1"/>
          <p:nvPr/>
        </p:nvSpPr>
        <p:spPr>
          <a:xfrm>
            <a:off x="1603314" y="732855"/>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Performance Testing Strategy</a:t>
            </a:r>
            <a:endParaRPr/>
          </a:p>
        </p:txBody>
      </p:sp>
      <p:sp>
        <p:nvSpPr>
          <p:cNvPr id="808"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03284" y="1532366"/>
            <a:ext cx="13505613" cy="2641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285750" indent="-285750">
              <a:lnSpc>
                <a:spcPct val="100000"/>
              </a:lnSpc>
              <a:spcBef>
                <a:spcPts val="3000"/>
              </a:spcBef>
              <a:buFont typeface="Courier New" panose="02070309020205020404" pitchFamily="49" charset="0"/>
              <a:buChar char="o"/>
              <a:defRPr spc="198">
                <a:solidFill>
                  <a:srgbClr val="000000"/>
                </a:solidFill>
              </a:defRPr>
            </a:pPr>
            <a:r>
              <a:rPr lang="en-US" b="1" cap="none">
                <a:solidFill>
                  <a:schemeClr val="bg2"/>
                </a:solidFill>
                <a:latin typeface="Arial" panose="020B0604020202020204" pitchFamily="34" charset="0"/>
                <a:cs typeface="Arial" panose="020B0604020202020204" pitchFamily="34" charset="0"/>
              </a:rPr>
              <a:t>Tested functionality</a:t>
            </a:r>
            <a:r>
              <a:rPr lang="en-US" b="0" cap="none">
                <a:solidFill>
                  <a:schemeClr val="bg2"/>
                </a:solidFill>
                <a:latin typeface="Arial" panose="020B0604020202020204" pitchFamily="34" charset="0"/>
                <a:cs typeface="Arial" panose="020B0604020202020204" pitchFamily="34" charset="0"/>
              </a:rPr>
              <a:t>:  </a:t>
            </a:r>
            <a:r>
              <a:rPr lang="en-US" cap="none">
                <a:solidFill>
                  <a:schemeClr val="bg2"/>
                </a:solidFill>
                <a:latin typeface="Arial" panose="020B0604020202020204" pitchFamily="34" charset="0"/>
                <a:cs typeface="Arial" panose="020B0604020202020204" pitchFamily="34" charset="0"/>
              </a:rPr>
              <a:t>In Build 1 </a:t>
            </a:r>
            <a:r>
              <a:rPr lang="en-US" b="0" cap="none">
                <a:solidFill>
                  <a:schemeClr val="bg2"/>
                </a:solidFill>
                <a:latin typeface="Arial" panose="020B0604020202020204" pitchFamily="34" charset="0"/>
                <a:cs typeface="Arial" panose="020B0604020202020204" pitchFamily="34" charset="0"/>
              </a:rPr>
              <a:t>- register, log in, log out, catalog, personal profile, book page, assign a book, add a book to queue</a:t>
            </a:r>
          </a:p>
          <a:p>
            <a:pPr marL="285750" indent="-285750">
              <a:lnSpc>
                <a:spcPct val="100000"/>
              </a:lnSpc>
              <a:spcBef>
                <a:spcPts val="3000"/>
              </a:spcBef>
              <a:buFont typeface="Courier New" panose="02070309020205020404" pitchFamily="49" charset="0"/>
              <a:buChar char="o"/>
              <a:defRPr spc="198">
                <a:solidFill>
                  <a:srgbClr val="000000"/>
                </a:solidFill>
              </a:defRPr>
            </a:pPr>
            <a:r>
              <a:rPr lang="en-US" cap="none">
                <a:solidFill>
                  <a:schemeClr val="bg2"/>
                </a:solidFill>
                <a:latin typeface="Arial" panose="020B0604020202020204" pitchFamily="34" charset="0"/>
                <a:cs typeface="Arial" panose="020B0604020202020204" pitchFamily="34" charset="0"/>
              </a:rPr>
              <a:t>In Build 2: </a:t>
            </a:r>
            <a:r>
              <a:rPr lang="en-US" b="0" cap="none">
                <a:solidFill>
                  <a:schemeClr val="bg2"/>
                </a:solidFill>
                <a:latin typeface="Arial" panose="020B0604020202020204" pitchFamily="34" charset="0"/>
                <a:cs typeface="Arial" panose="020B0604020202020204" pitchFamily="34" charset="0"/>
              </a:rPr>
              <a:t>restore account, extend assignment, add a review, add a wanted book</a:t>
            </a:r>
          </a:p>
          <a:p>
            <a:pPr marL="285750" indent="-285750">
              <a:lnSpc>
                <a:spcPct val="100000"/>
              </a:lnSpc>
              <a:spcBef>
                <a:spcPts val="3000"/>
              </a:spcBef>
              <a:buFont typeface="Courier New" panose="02070309020205020404" pitchFamily="49" charset="0"/>
              <a:buChar char="o"/>
              <a:defRPr spc="198">
                <a:solidFill>
                  <a:srgbClr val="000000"/>
                </a:solidFill>
              </a:defRPr>
            </a:pPr>
            <a:r>
              <a:rPr lang="en-GB"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Application Response Times (SLA):</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3000"/>
              </a:spcBef>
              <a:defRPr spc="198">
                <a:solidFill>
                  <a:srgbClr val="000000"/>
                </a:solidFill>
              </a:defRPr>
            </a:pPr>
            <a:endParaRPr lang="en-US" b="0" cap="none">
              <a:solidFill>
                <a:schemeClr val="bg2"/>
              </a:solidFill>
              <a:latin typeface="Arial" panose="020B0604020202020204" pitchFamily="34" charset="0"/>
              <a:cs typeface="Arial" panose="020B0604020202020204" pitchFamily="34" charset="0"/>
            </a:endParaRPr>
          </a:p>
        </p:txBody>
      </p:sp>
      <p:sp>
        <p:nvSpPr>
          <p:cNvPr id="809" name="We are confident in our abilities, our approach and our people so we have nothing to hide from our customers."/>
          <p:cNvSpPr txBox="1"/>
          <p:nvPr/>
        </p:nvSpPr>
        <p:spPr>
          <a:xfrm>
            <a:off x="17873778" y="6363506"/>
            <a:ext cx="6017870"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3600" cap="none" spc="-107"/>
            </a:lvl1pPr>
          </a:lstStyle>
          <a:p>
            <a:r>
              <a:rPr lang="en-US" sz="7200"/>
              <a:t>Book Sharing</a:t>
            </a:r>
            <a:endParaRPr sz="7200"/>
          </a:p>
        </p:txBody>
      </p:sp>
      <p:pic>
        <p:nvPicPr>
          <p:cNvPr id="4" name="Picture 3" descr="A picture containing rectangle&#10;&#10;Description automatically generated">
            <a:extLst>
              <a:ext uri="{FF2B5EF4-FFF2-40B4-BE49-F238E27FC236}">
                <a16:creationId xmlns:a16="http://schemas.microsoft.com/office/drawing/2014/main" id="{CC803764-CA95-484F-BAFA-0B130E671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99" y="3466158"/>
            <a:ext cx="7318470" cy="1905331"/>
          </a:xfrm>
          <a:prstGeom prst="rect">
            <a:avLst/>
          </a:prstGeom>
        </p:spPr>
      </p:pic>
      <p:sp>
        <p:nvSpPr>
          <p:cNvPr id="5" name="TextBox 4">
            <a:extLst>
              <a:ext uri="{FF2B5EF4-FFF2-40B4-BE49-F238E27FC236}">
                <a16:creationId xmlns:a16="http://schemas.microsoft.com/office/drawing/2014/main" id="{5A2142D3-E9D0-42C0-B835-C2FA7B2681C0}"/>
              </a:ext>
            </a:extLst>
          </p:cNvPr>
          <p:cNvSpPr txBox="1"/>
          <p:nvPr/>
        </p:nvSpPr>
        <p:spPr>
          <a:xfrm>
            <a:off x="1703285" y="3534450"/>
            <a:ext cx="5917900" cy="1837040"/>
          </a:xfrm>
          <a:prstGeom prst="rect">
            <a:avLst/>
          </a:prstGeom>
          <a:solidFill>
            <a:schemeClr val="accent5">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cap="none" spc="0">
                <a:solidFill>
                  <a:schemeClr val="bg2"/>
                </a:solidFill>
                <a:latin typeface="Arial" panose="020B0604020202020204" pitchFamily="34" charset="0"/>
                <a:ea typeface="Helvetica Light"/>
                <a:cs typeface="Arial" panose="020B0604020202020204" pitchFamily="34" charset="0"/>
                <a:sym typeface="Helvetica Light"/>
              </a:rPr>
              <a:t>NFR:</a:t>
            </a:r>
          </a:p>
          <a:p>
            <a:pPr marL="342900" indent="-342900" algn="l" defTabSz="821531">
              <a:lnSpc>
                <a:spcPct val="100000"/>
              </a:lnSpc>
              <a:spcBef>
                <a:spcPts val="3000"/>
              </a:spcBef>
              <a:buFont typeface="Wingdings" panose="05000000000000000000" pitchFamily="2" charset="2"/>
              <a:buChar char="Ø"/>
            </a:pPr>
            <a:r>
              <a:rPr lang="en-US" sz="2000" b="0" cap="none" spc="0">
                <a:solidFill>
                  <a:srgbClr val="5E5E5E"/>
                </a:solidFill>
                <a:latin typeface="Arial" panose="020B0604020202020204" pitchFamily="34" charset="0"/>
                <a:ea typeface="Helvetica Light"/>
                <a:cs typeface="Arial" panose="020B0604020202020204" pitchFamily="34" charset="0"/>
                <a:sym typeface="Helvetica Light"/>
              </a:rPr>
              <a:t> 20 concurrent users in pick hours</a:t>
            </a:r>
          </a:p>
          <a:p>
            <a:pPr marL="342900" indent="-342900" algn="l" defTabSz="821531">
              <a:lnSpc>
                <a:spcPct val="100000"/>
              </a:lnSpc>
              <a:spcBef>
                <a:spcPts val="3000"/>
              </a:spcBef>
              <a:buFont typeface="Wingdings" panose="05000000000000000000" pitchFamily="2" charset="2"/>
              <a:buChar char="Ø"/>
            </a:pPr>
            <a:r>
              <a:rPr lang="en-US" sz="2000" b="0" cap="none" spc="0">
                <a:solidFill>
                  <a:srgbClr val="5E5E5E"/>
                </a:solidFill>
                <a:latin typeface="Arial" panose="020B0604020202020204" pitchFamily="34" charset="0"/>
                <a:ea typeface="Helvetica Light"/>
                <a:cs typeface="Arial" panose="020B0604020202020204" pitchFamily="34" charset="0"/>
                <a:sym typeface="Helvetica Light"/>
              </a:rPr>
              <a:t>Scalable to 50 concurrent users in pick hours</a:t>
            </a:r>
          </a:p>
        </p:txBody>
      </p:sp>
      <p:pic>
        <p:nvPicPr>
          <p:cNvPr id="10" name="Imagine 9">
            <a:extLst>
              <a:ext uri="{FF2B5EF4-FFF2-40B4-BE49-F238E27FC236}">
                <a16:creationId xmlns:a16="http://schemas.microsoft.com/office/drawing/2014/main" id="{0DCC00BC-A078-4649-97F6-D098DB9ACB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03285" y="5691673"/>
            <a:ext cx="13640784" cy="74458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defRPr>
                <a:solidFill>
                  <a:srgbClr val="FFFFFF"/>
                </a:solidFill>
              </a:defRPr>
            </a:lvl1pPr>
          </a:lstStyle>
          <a:p>
            <a:fld id="{86CB4B4D-7CA3-9044-876B-883B54F8677D}" type="slidenum">
              <a:rPr/>
              <a:t>16</a:t>
            </a:fld>
            <a:endParaRPr/>
          </a:p>
        </p:txBody>
      </p:sp>
      <p:sp>
        <p:nvSpPr>
          <p:cNvPr id="804" name="Client Name  Presentation Title  -  1. Chapter Name"/>
          <p:cNvSpPr txBox="1">
            <a:spLocks noGrp="1"/>
          </p:cNvSpPr>
          <p:nvPr>
            <p:ph type="body" sz="quarter" idx="13"/>
          </p:nvPr>
        </p:nvSpPr>
        <p:spPr>
          <a:xfrm>
            <a:off x="1619026" y="126180"/>
            <a:ext cx="5939125" cy="1021432"/>
          </a:xfrm>
          <a:prstGeom prst="rect">
            <a:avLst/>
          </a:prstGeom>
        </p:spPr>
        <p:txBody>
          <a:bodyPr/>
          <a:lstStyle/>
          <a:p>
            <a:pPr marL="0" indent="0">
              <a:buSzTx/>
              <a:buNone/>
              <a:defRPr sz="1600"/>
            </a:pPr>
            <a:r>
              <a:rPr lang="en-US" b="1" cap="none">
                <a:solidFill>
                  <a:srgbClr val="929292"/>
                </a:solidFill>
                <a:latin typeface="+mn-lt"/>
                <a:ea typeface="+mn-ea"/>
                <a:cs typeface="+mn-cs"/>
                <a:sym typeface="Helvetica"/>
              </a:rPr>
              <a:t>Book Sharing Application</a:t>
            </a:r>
            <a:r>
              <a:rPr lang="en-US" cap="none">
                <a:solidFill>
                  <a:srgbClr val="929292"/>
                </a:solidFill>
              </a:rPr>
              <a:t>  - </a:t>
            </a:r>
            <a:r>
              <a:rPr lang="en-US" cap="none"/>
              <a:t> </a:t>
            </a:r>
            <a:r>
              <a:rPr lang="en-US" cap="none">
                <a:solidFill>
                  <a:srgbClr val="DE411B"/>
                </a:solidFill>
              </a:rPr>
              <a:t>5</a:t>
            </a:r>
            <a:r>
              <a:rPr lang="en-US" b="1" cap="none">
                <a:solidFill>
                  <a:srgbClr val="DE411B"/>
                </a:solidFill>
                <a:latin typeface="+mn-lt"/>
                <a:ea typeface="+mn-ea"/>
                <a:cs typeface="+mn-cs"/>
                <a:sym typeface="Helvetica"/>
              </a:rPr>
              <a:t>.Performance Testing Report </a:t>
            </a:r>
          </a:p>
          <a:p>
            <a:pPr marL="0" indent="0">
              <a:buSzTx/>
              <a:buNone/>
              <a:defRPr sz="1600"/>
            </a:pPr>
            <a:endParaRPr b="1">
              <a:solidFill>
                <a:srgbClr val="DE411B"/>
              </a:solidFill>
              <a:latin typeface="+mn-lt"/>
              <a:ea typeface="+mn-ea"/>
              <a:cs typeface="+mn-cs"/>
              <a:sym typeface="Helvetica"/>
            </a:endParaRPr>
          </a:p>
        </p:txBody>
      </p:sp>
      <p:pic>
        <p:nvPicPr>
          <p:cNvPr id="806" name="Image" descr="Image"/>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807" name="Title Goes Here"/>
          <p:cNvSpPr txBox="1"/>
          <p:nvPr/>
        </p:nvSpPr>
        <p:spPr>
          <a:xfrm>
            <a:off x="1615298" y="636896"/>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Performance Testing Results</a:t>
            </a:r>
            <a:endParaRPr/>
          </a:p>
        </p:txBody>
      </p:sp>
      <p:sp>
        <p:nvSpPr>
          <p:cNvPr id="808"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619026" y="2413986"/>
            <a:ext cx="13274840" cy="3795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a:lnSpc>
                <a:spcPct val="100000"/>
              </a:lnSpc>
              <a:spcBef>
                <a:spcPts val="3000"/>
              </a:spcBef>
              <a:defRPr spc="198">
                <a:solidFill>
                  <a:srgbClr val="000000"/>
                </a:solidFill>
              </a:defRPr>
            </a:pPr>
            <a:endParaRPr lang="en-US" b="0" cap="none">
              <a:solidFill>
                <a:schemeClr val="bg2"/>
              </a:solidFill>
              <a:latin typeface="Arial" panose="020B0604020202020204" pitchFamily="34" charset="0"/>
              <a:cs typeface="Arial" panose="020B0604020202020204" pitchFamily="34" charset="0"/>
            </a:endParaRPr>
          </a:p>
        </p:txBody>
      </p:sp>
      <p:sp>
        <p:nvSpPr>
          <p:cNvPr id="809" name="We are confident in our abilities, our approach and our people so we have nothing to hide from our customers."/>
          <p:cNvSpPr txBox="1"/>
          <p:nvPr/>
        </p:nvSpPr>
        <p:spPr>
          <a:xfrm>
            <a:off x="17168327" y="6363506"/>
            <a:ext cx="5600375" cy="9889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3600" cap="none" spc="-107"/>
            </a:lvl1pPr>
          </a:lstStyle>
          <a:p>
            <a:r>
              <a:rPr lang="en-US" sz="7200"/>
              <a:t>BUILD 1 &amp; 2</a:t>
            </a:r>
            <a:endParaRPr sz="7200"/>
          </a:p>
        </p:txBody>
      </p:sp>
      <p:pic>
        <p:nvPicPr>
          <p:cNvPr id="9" name="Picture 8" descr="Table&#10;&#10;Description automatically generated">
            <a:extLst>
              <a:ext uri="{FF2B5EF4-FFF2-40B4-BE49-F238E27FC236}">
                <a16:creationId xmlns:a16="http://schemas.microsoft.com/office/drawing/2014/main" id="{186C84D3-6C15-4D2A-91AB-145F38B7C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023" y="7932633"/>
            <a:ext cx="12735508" cy="3911168"/>
          </a:xfrm>
          <a:prstGeom prst="rect">
            <a:avLst/>
          </a:prstGeom>
        </p:spPr>
      </p:pic>
      <p:pic>
        <p:nvPicPr>
          <p:cNvPr id="4" name="Imagine 3">
            <a:extLst>
              <a:ext uri="{FF2B5EF4-FFF2-40B4-BE49-F238E27FC236}">
                <a16:creationId xmlns:a16="http://schemas.microsoft.com/office/drawing/2014/main" id="{3E8450DE-3AB5-4542-8C7F-25ED9F978C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299" y="1355040"/>
            <a:ext cx="13740754" cy="6370163"/>
          </a:xfrm>
          <a:prstGeom prst="rect">
            <a:avLst/>
          </a:prstGeom>
        </p:spPr>
      </p:pic>
    </p:spTree>
    <p:extLst>
      <p:ext uri="{BB962C8B-B14F-4D97-AF65-F5344CB8AC3E}">
        <p14:creationId xmlns:p14="http://schemas.microsoft.com/office/powerpoint/2010/main" val="3240496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en-US"/>
              <a:t>6</a:t>
            </a:r>
            <a:endParaRPr/>
          </a:p>
        </p:txBody>
      </p:sp>
      <p:sp>
        <p:nvSpPr>
          <p:cNvPr id="464" name="Additional chapter intro…"/>
          <p:cNvSpPr txBox="1"/>
          <p:nvPr/>
        </p:nvSpPr>
        <p:spPr>
          <a:xfrm>
            <a:off x="3016570" y="9282976"/>
            <a:ext cx="15900080" cy="1850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nSpc>
                <a:spcPct val="80000"/>
              </a:lnSpc>
              <a:defRPr sz="7000" cap="none" spc="-209"/>
            </a:pPr>
            <a:r>
              <a:rPr lang="en-US" sz="7200">
                <a:solidFill>
                  <a:schemeClr val="tx1"/>
                </a:solidFill>
                <a:cs typeface="Arial"/>
              </a:rPr>
              <a:t>Conclusions and Recommendations</a:t>
            </a:r>
          </a:p>
          <a:p>
            <a:pPr>
              <a:lnSpc>
                <a:spcPct val="80000"/>
              </a:lnSpc>
              <a:defRPr sz="7000" cap="none" spc="-209"/>
            </a:pPr>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endParaRP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 name="Image" descr="Image"/>
          <p:cNvPicPr>
            <a:picLocks noChangeAspect="1"/>
          </p:cNvPicPr>
          <p:nvPr/>
        </p:nvPicPr>
        <p:blipFill>
          <a:blip r:embed="rId3"/>
          <a:srcRect l="66676"/>
          <a:stretch>
            <a:fillRect/>
          </a:stretch>
        </p:blipFill>
        <p:spPr>
          <a:xfrm>
            <a:off x="8129190" y="-1"/>
            <a:ext cx="8125570" cy="13716001"/>
          </a:xfrm>
          <a:prstGeom prst="rect">
            <a:avLst/>
          </a:prstGeom>
          <a:ln w="12700">
            <a:miter lim="400000"/>
          </a:ln>
        </p:spPr>
      </p:pic>
      <p:sp>
        <p:nvSpPr>
          <p:cNvPr id="84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a:p>
        </p:txBody>
      </p:sp>
      <p:sp>
        <p:nvSpPr>
          <p:cNvPr id="843" name="World renowned engineering skills with a focus on stem education…"/>
          <p:cNvSpPr txBox="1"/>
          <p:nvPr/>
        </p:nvSpPr>
        <p:spPr>
          <a:xfrm>
            <a:off x="671946" y="3132036"/>
            <a:ext cx="7128195" cy="88389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marL="342900" indent="-342900">
              <a:lnSpc>
                <a:spcPct val="100000"/>
              </a:lnSpc>
              <a:buFont typeface="Wingdings" panose="05000000000000000000" pitchFamily="2" charset="2"/>
              <a:buChar char="ü"/>
            </a:pPr>
            <a:r>
              <a:rPr lang="en-US" sz="2000" b="0" i="0" cap="none">
                <a:solidFill>
                  <a:schemeClr val="bg2"/>
                </a:solidFill>
                <a:effectLst/>
                <a:latin typeface="+mj-lt"/>
                <a:cs typeface="Arial" panose="020B0604020202020204" pitchFamily="34" charset="0"/>
              </a:rPr>
              <a:t>The response time of the application in </a:t>
            </a:r>
            <a:r>
              <a:rPr lang="en-US" sz="2000" b="0" cap="none">
                <a:solidFill>
                  <a:schemeClr val="bg2"/>
                </a:solidFill>
                <a:latin typeface="+mj-lt"/>
                <a:cs typeface="Arial" panose="020B0604020202020204" pitchFamily="34" charset="0"/>
              </a:rPr>
              <a:t>Build 1</a:t>
            </a:r>
            <a:r>
              <a:rPr lang="en-US" sz="2000" b="0" i="0" cap="none">
                <a:solidFill>
                  <a:schemeClr val="bg2"/>
                </a:solidFill>
                <a:effectLst/>
                <a:latin typeface="+mj-lt"/>
                <a:cs typeface="Arial" panose="020B0604020202020204" pitchFamily="34" charset="0"/>
              </a:rPr>
              <a:t> was in the desired limits</a:t>
            </a:r>
          </a:p>
          <a:p>
            <a:pPr marL="342900" indent="-342900">
              <a:lnSpc>
                <a:spcPct val="100000"/>
              </a:lnSpc>
              <a:buFont typeface="Wingdings" panose="05000000000000000000" pitchFamily="2" charset="2"/>
              <a:buChar char="ü"/>
            </a:pPr>
            <a:endParaRPr lang="en-US" sz="2000" b="0" i="0" cap="none">
              <a:solidFill>
                <a:schemeClr val="bg2"/>
              </a:solidFill>
              <a:effectLst/>
              <a:latin typeface="+mj-lt"/>
              <a:cs typeface="Arial" panose="020B0604020202020204" pitchFamily="34" charset="0"/>
            </a:endParaRPr>
          </a:p>
          <a:p>
            <a:pPr marL="342900" indent="-342900">
              <a:lnSpc>
                <a:spcPct val="100000"/>
              </a:lnSpc>
              <a:buFont typeface="Wingdings" panose="05000000000000000000" pitchFamily="2" charset="2"/>
              <a:buChar char="ü"/>
            </a:pPr>
            <a:r>
              <a:rPr lang="en-US" sz="2000" b="0" cap="none">
                <a:solidFill>
                  <a:schemeClr val="bg2"/>
                </a:solidFill>
                <a:latin typeface="+mj-lt"/>
                <a:cs typeface="Arial" panose="020B0604020202020204" pitchFamily="34" charset="0"/>
              </a:rPr>
              <a:t>T</a:t>
            </a:r>
            <a:r>
              <a:rPr lang="en-US" sz="2000" b="0" i="0" cap="none">
                <a:solidFill>
                  <a:schemeClr val="bg2"/>
                </a:solidFill>
                <a:effectLst/>
                <a:latin typeface="+mj-lt"/>
                <a:cs typeface="Arial" panose="020B0604020202020204" pitchFamily="34" charset="0"/>
              </a:rPr>
              <a:t>he variation of response time for 95</a:t>
            </a:r>
            <a:r>
              <a:rPr lang="en-US" sz="2000" b="0" i="0" cap="none" baseline="30000">
                <a:solidFill>
                  <a:schemeClr val="bg2"/>
                </a:solidFill>
                <a:effectLst/>
                <a:latin typeface="+mj-lt"/>
                <a:cs typeface="Arial" panose="020B0604020202020204" pitchFamily="34" charset="0"/>
              </a:rPr>
              <a:t>th</a:t>
            </a:r>
            <a:r>
              <a:rPr lang="en-US" sz="2000" b="0" i="0" cap="none">
                <a:solidFill>
                  <a:schemeClr val="bg2"/>
                </a:solidFill>
                <a:effectLst/>
                <a:latin typeface="+mj-lt"/>
                <a:cs typeface="Arial" panose="020B0604020202020204" pitchFamily="34" charset="0"/>
              </a:rPr>
              <a:t> pct between all stages constitutes no more than 20%</a:t>
            </a:r>
          </a:p>
          <a:p>
            <a:pPr marL="342900" indent="-342900">
              <a:lnSpc>
                <a:spcPct val="100000"/>
              </a:lnSpc>
              <a:buFont typeface="Wingdings" panose="05000000000000000000" pitchFamily="2" charset="2"/>
              <a:buChar char="ü"/>
            </a:pPr>
            <a:endParaRPr lang="en-US" sz="2000" b="0" i="0" cap="none">
              <a:solidFill>
                <a:schemeClr val="bg2"/>
              </a:solidFill>
              <a:effectLst/>
              <a:latin typeface="+mj-lt"/>
              <a:cs typeface="Arial" panose="020B0604020202020204" pitchFamily="34" charset="0"/>
            </a:endParaRPr>
          </a:p>
          <a:p>
            <a:pPr marL="342900" indent="-342900">
              <a:lnSpc>
                <a:spcPct val="100000"/>
              </a:lnSpc>
              <a:buFont typeface="Wingdings" panose="05000000000000000000" pitchFamily="2" charset="2"/>
              <a:buChar char="ü"/>
            </a:pPr>
            <a:r>
              <a:rPr lang="en-US" sz="2000" b="0" i="0" cap="none">
                <a:solidFill>
                  <a:schemeClr val="bg2"/>
                </a:solidFill>
                <a:effectLst/>
                <a:latin typeface="+mj-lt"/>
                <a:cs typeface="Arial" panose="020B0604020202020204" pitchFamily="34" charset="0"/>
              </a:rPr>
              <a:t>The dynamic of the transactions grew according to the load, and during the tests there were not any spikes or sudden falls</a:t>
            </a:r>
          </a:p>
          <a:p>
            <a:pPr marL="342900" indent="-342900">
              <a:lnSpc>
                <a:spcPct val="100000"/>
              </a:lnSpc>
              <a:buFont typeface="Wingdings" panose="05000000000000000000" pitchFamily="2" charset="2"/>
              <a:buChar char="ü"/>
            </a:pPr>
            <a:endParaRPr lang="en-US" sz="2000" b="0" i="0" cap="none">
              <a:solidFill>
                <a:schemeClr val="bg2"/>
              </a:solidFill>
              <a:effectLst/>
              <a:latin typeface="+mj-lt"/>
              <a:cs typeface="Arial" panose="020B0604020202020204" pitchFamily="34" charset="0"/>
            </a:endParaRPr>
          </a:p>
          <a:p>
            <a:pPr marL="342900" indent="-342900">
              <a:lnSpc>
                <a:spcPct val="100000"/>
              </a:lnSpc>
              <a:buFont typeface="Wingdings" panose="05000000000000000000" pitchFamily="2" charset="2"/>
              <a:buChar char="ü"/>
            </a:pPr>
            <a:r>
              <a:rPr lang="en-US" sz="2000" b="0" cap="none">
                <a:solidFill>
                  <a:schemeClr val="bg2"/>
                </a:solidFill>
                <a:latin typeface="+mj-lt"/>
                <a:cs typeface="Arial" panose="020B0604020202020204" pitchFamily="34" charset="0"/>
              </a:rPr>
              <a:t>The app have faced the load, including stress test</a:t>
            </a:r>
          </a:p>
          <a:p>
            <a:pPr marL="342900" indent="-342900">
              <a:lnSpc>
                <a:spcPct val="100000"/>
              </a:lnSpc>
              <a:buFont typeface="Wingdings" panose="05000000000000000000" pitchFamily="2" charset="2"/>
              <a:buChar char="ü"/>
            </a:pPr>
            <a:endParaRPr lang="en-US" sz="2000" b="0" cap="none">
              <a:solidFill>
                <a:schemeClr val="bg2"/>
              </a:solidFill>
              <a:latin typeface="+mj-lt"/>
              <a:cs typeface="Arial" panose="020B0604020202020204" pitchFamily="34" charset="0"/>
            </a:endParaRPr>
          </a:p>
          <a:p>
            <a:pPr marL="342900" indent="-342900">
              <a:lnSpc>
                <a:spcPct val="100000"/>
              </a:lnSpc>
              <a:buFont typeface="Wingdings" panose="05000000000000000000" pitchFamily="2" charset="2"/>
              <a:buChar char="ü"/>
            </a:pPr>
            <a:r>
              <a:rPr lang="en-US" sz="2000" b="0" i="1" cap="none">
                <a:solidFill>
                  <a:schemeClr val="bg2"/>
                </a:solidFill>
                <a:effectLst/>
                <a:latin typeface="+mj-lt"/>
                <a:ea typeface="Calibri" panose="020F0502020204030204" pitchFamily="34" charset="0"/>
                <a:cs typeface="Calibri" panose="020F0502020204030204" pitchFamily="34" charset="0"/>
              </a:rPr>
              <a:t>NFR </a:t>
            </a:r>
            <a:r>
              <a:rPr lang="en-US" sz="2000" b="0" cap="none">
                <a:solidFill>
                  <a:schemeClr val="bg2"/>
                </a:solidFill>
                <a:effectLst/>
                <a:latin typeface="+mj-lt"/>
                <a:ea typeface="Calibri" panose="020F0502020204030204" pitchFamily="34" charset="0"/>
                <a:cs typeface="Calibri" panose="020F0502020204030204" pitchFamily="34" charset="0"/>
              </a:rPr>
              <a:t>were met, under all loads the application had a reliable performance and good rendering times</a:t>
            </a:r>
          </a:p>
          <a:p>
            <a:pPr marL="342900" indent="-342900">
              <a:lnSpc>
                <a:spcPct val="100000"/>
              </a:lnSpc>
              <a:buFont typeface="Wingdings" panose="05000000000000000000" pitchFamily="2" charset="2"/>
              <a:buChar char="ü"/>
            </a:pPr>
            <a:endParaRPr lang="en-US" sz="2000" b="0" cap="none">
              <a:solidFill>
                <a:schemeClr val="bg2"/>
              </a:solidFill>
              <a:effectLst/>
              <a:latin typeface="+mj-lt"/>
              <a:ea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ü"/>
            </a:pPr>
            <a:r>
              <a:rPr lang="en-US" sz="2000" b="0" cap="none">
                <a:solidFill>
                  <a:schemeClr val="bg2"/>
                </a:solidFill>
                <a:latin typeface="+mj-lt"/>
                <a:ea typeface="Calibri" panose="020F0502020204030204" pitchFamily="34" charset="0"/>
                <a:cs typeface="Calibri" panose="020F0502020204030204" pitchFamily="34" charset="0"/>
              </a:rPr>
              <a:t>T</a:t>
            </a:r>
            <a:r>
              <a:rPr lang="en-US" sz="2000" b="0" cap="none">
                <a:solidFill>
                  <a:schemeClr val="bg2"/>
                </a:solidFill>
                <a:effectLst/>
                <a:latin typeface="+mj-lt"/>
                <a:ea typeface="Calibri" panose="020F0502020204030204" pitchFamily="34" charset="0"/>
                <a:cs typeface="Calibri" panose="020F0502020204030204" pitchFamily="34" charset="0"/>
              </a:rPr>
              <a:t>he applied loads did not affect the memory, but a higher load applied could substantially increase the ram usage</a:t>
            </a:r>
          </a:p>
          <a:p>
            <a:pPr marL="342900" indent="-342900">
              <a:lnSpc>
                <a:spcPct val="100000"/>
              </a:lnSpc>
              <a:buFont typeface="Wingdings" panose="05000000000000000000" pitchFamily="2" charset="2"/>
              <a:buChar char="ü"/>
            </a:pPr>
            <a:endParaRPr lang="en-US" sz="2000" b="0" cap="none">
              <a:solidFill>
                <a:schemeClr val="bg2"/>
              </a:solidFill>
              <a:effectLst/>
              <a:latin typeface="+mj-lt"/>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0"/>
              </a:spcAft>
              <a:buFont typeface="Wingdings" panose="05000000000000000000" pitchFamily="2" charset="2"/>
              <a:buChar char="ü"/>
              <a:tabLst>
                <a:tab pos="457200" algn="l"/>
              </a:tabLst>
            </a:pPr>
            <a:r>
              <a:rPr lang="en-US" sz="2000" b="0" cap="none">
                <a:solidFill>
                  <a:schemeClr val="bg2"/>
                </a:solidFill>
                <a:effectLst/>
                <a:latin typeface="+mj-lt"/>
                <a:ea typeface="Calibri" panose="020F0502020204030204" pitchFamily="34" charset="0"/>
                <a:cs typeface="Calibri" panose="020F0502020204030204" pitchFamily="34" charset="0"/>
              </a:rPr>
              <a:t>Requests with big quantity of data that called the data base had the slowest response times and fails during execution</a:t>
            </a:r>
            <a:endParaRPr lang="en-US" sz="2000" b="0" cap="none">
              <a:solidFill>
                <a:schemeClr val="bg2"/>
              </a:solidFill>
              <a:effectLst/>
              <a:latin typeface="+mj-lt"/>
              <a:ea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ü"/>
            </a:pPr>
            <a:endParaRPr lang="en-US" sz="2000" b="0" cap="none">
              <a:solidFill>
                <a:schemeClr val="bg2"/>
              </a:solidFill>
              <a:latin typeface="+mj-lt"/>
              <a:cs typeface="Arial" panose="020B0604020202020204" pitchFamily="34" charset="0"/>
            </a:endParaRPr>
          </a:p>
          <a:p>
            <a:pPr marL="323215" indent="-323215" defTabSz="821531">
              <a:lnSpc>
                <a:spcPct val="100000"/>
              </a:lnSpc>
              <a:spcBef>
                <a:spcPts val="3000"/>
              </a:spcBef>
              <a:buSzPct val="80000"/>
              <a:buBlip>
                <a:blip r:embed="rId4"/>
              </a:buBlip>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p:txBody>
      </p:sp>
      <p:sp>
        <p:nvSpPr>
          <p:cNvPr id="844" name="Circle"/>
          <p:cNvSpPr/>
          <p:nvPr/>
        </p:nvSpPr>
        <p:spPr>
          <a:xfrm>
            <a:off x="10100220"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45" name="TITLE GOES…"/>
          <p:cNvSpPr txBox="1"/>
          <p:nvPr/>
        </p:nvSpPr>
        <p:spPr>
          <a:xfrm>
            <a:off x="10341618" y="6739804"/>
            <a:ext cx="370076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sz="2800">
                <a:cs typeface="Arial"/>
              </a:rPr>
              <a:t>Conclusions</a:t>
            </a:r>
          </a:p>
        </p:txBody>
      </p:sp>
      <p:sp>
        <p:nvSpPr>
          <p:cNvPr id="846" name="World renowned engineering skills with a focus on stem education…"/>
          <p:cNvSpPr txBox="1"/>
          <p:nvPr/>
        </p:nvSpPr>
        <p:spPr>
          <a:xfrm>
            <a:off x="16851054" y="2911606"/>
            <a:ext cx="7040594" cy="10377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a:solidFill>
                  <a:schemeClr val="bg2"/>
                </a:solidFill>
                <a:latin typeface="+mj-lt"/>
                <a:cs typeface="Arial"/>
              </a:rPr>
              <a:t>The response times in Build 2 grew, but almost for all 95</a:t>
            </a:r>
            <a:r>
              <a:rPr lang="en-US" sz="2000" b="0" baseline="30000">
                <a:solidFill>
                  <a:schemeClr val="bg2"/>
                </a:solidFill>
                <a:latin typeface="+mj-lt"/>
                <a:cs typeface="Arial"/>
              </a:rPr>
              <a:t>th</a:t>
            </a:r>
            <a:r>
              <a:rPr lang="en-US" sz="2000" b="0">
                <a:solidFill>
                  <a:schemeClr val="bg2"/>
                </a:solidFill>
                <a:latin typeface="+mj-lt"/>
                <a:cs typeface="Arial"/>
              </a:rPr>
              <a:t> pct it was according to NFR</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a:solidFill>
                  <a:schemeClr val="bg2"/>
                </a:solidFill>
                <a:latin typeface="+mj-lt"/>
                <a:cs typeface="Arial"/>
              </a:rPr>
              <a:t>The application is scalable to 50 concurrent users</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a:solidFill>
                  <a:schemeClr val="bg2"/>
                </a:solidFill>
                <a:latin typeface="+mj-lt"/>
                <a:cs typeface="Arial"/>
              </a:rPr>
              <a:t>The app had very good results in </a:t>
            </a:r>
            <a:r>
              <a:rPr lang="en-US" sz="2000" b="0" i="1">
                <a:solidFill>
                  <a:schemeClr val="bg2"/>
                </a:solidFill>
                <a:latin typeface="+mj-lt"/>
                <a:cs typeface="Arial"/>
              </a:rPr>
              <a:t>Stress Testing</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cap="none">
                <a:solidFill>
                  <a:schemeClr val="bg2"/>
                </a:solidFill>
                <a:latin typeface="+mj-lt"/>
                <a:ea typeface="Calibri" panose="020F0502020204030204" pitchFamily="34" charset="0"/>
                <a:cs typeface="Calibri" panose="020F0502020204030204" pitchFamily="34" charset="0"/>
              </a:rPr>
              <a:t>T</a:t>
            </a:r>
            <a:r>
              <a:rPr lang="en-US" sz="2000" b="0" cap="none">
                <a:solidFill>
                  <a:schemeClr val="bg2"/>
                </a:solidFill>
                <a:effectLst/>
                <a:latin typeface="+mj-lt"/>
                <a:ea typeface="Calibri" panose="020F0502020204030204" pitchFamily="34" charset="0"/>
                <a:cs typeface="Calibri" panose="020F0502020204030204" pitchFamily="34" charset="0"/>
              </a:rPr>
              <a:t>he applied loads did not affect the</a:t>
            </a:r>
            <a:r>
              <a:rPr lang="en-US" sz="2000" b="0" i="1" cap="none">
                <a:solidFill>
                  <a:schemeClr val="bg2"/>
                </a:solidFill>
                <a:effectLst/>
                <a:latin typeface="+mj-lt"/>
                <a:ea typeface="Calibri" panose="020F0502020204030204" pitchFamily="34" charset="0"/>
                <a:cs typeface="Arial"/>
              </a:rPr>
              <a:t> </a:t>
            </a:r>
            <a:r>
              <a:rPr lang="en-US" sz="2000" cap="none">
                <a:solidFill>
                  <a:schemeClr val="bg2"/>
                </a:solidFill>
                <a:effectLst/>
                <a:latin typeface="+mj-lt"/>
                <a:ea typeface="Calibri" panose="020F0502020204030204" pitchFamily="34" charset="0"/>
                <a:cs typeface="Arial"/>
              </a:rPr>
              <a:t>resources</a:t>
            </a:r>
            <a:r>
              <a:rPr lang="en-US" sz="2000" b="0" i="1" cap="none">
                <a:solidFill>
                  <a:schemeClr val="bg2"/>
                </a:solidFill>
                <a:latin typeface="+mj-lt"/>
                <a:ea typeface="Calibri" panose="020F0502020204030204" pitchFamily="34" charset="0"/>
                <a:cs typeface="Arial"/>
              </a:rPr>
              <a:t> </a:t>
            </a:r>
            <a:r>
              <a:rPr lang="en-US" sz="2000" b="0" cap="none">
                <a:solidFill>
                  <a:schemeClr val="bg2"/>
                </a:solidFill>
                <a:latin typeface="+mj-lt"/>
                <a:ea typeface="Calibri" panose="020F0502020204030204" pitchFamily="34" charset="0"/>
                <a:cs typeface="Arial"/>
              </a:rPr>
              <a:t>usage</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cap="none">
                <a:solidFill>
                  <a:schemeClr val="bg2"/>
                </a:solidFill>
                <a:latin typeface="+mj-lt"/>
                <a:cs typeface="Arial"/>
              </a:rPr>
              <a:t>The Max response time was in Scalability Load, with 10 sec, for </a:t>
            </a:r>
            <a:r>
              <a:rPr lang="en-US" sz="2000" b="0" i="1" cap="none">
                <a:solidFill>
                  <a:schemeClr val="bg2"/>
                </a:solidFill>
                <a:latin typeface="+mj-lt"/>
                <a:cs typeface="Arial"/>
              </a:rPr>
              <a:t>Delete a book </a:t>
            </a:r>
            <a:r>
              <a:rPr lang="en-US" sz="2000" b="0" cap="none">
                <a:solidFill>
                  <a:schemeClr val="bg2"/>
                </a:solidFill>
                <a:latin typeface="+mj-lt"/>
                <a:cs typeface="Arial"/>
              </a:rPr>
              <a:t>request</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cap="none">
                <a:solidFill>
                  <a:schemeClr val="bg2"/>
                </a:solidFill>
                <a:latin typeface="+mj-lt"/>
                <a:cs typeface="Arial"/>
              </a:rPr>
              <a:t>The slowest request were, that invoked information from the Data Base</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2000" b="0" i="0" cap="none">
                <a:solidFill>
                  <a:schemeClr val="bg2"/>
                </a:solidFill>
                <a:effectLst/>
                <a:latin typeface="+mj-lt"/>
                <a:cs typeface="Arial" panose="020B0604020202020204" pitchFamily="34" charset="0"/>
              </a:rPr>
              <a:t>The dynamic of the transactions grew according to the load, and during the tests there were not any spikes or sudden falls</a:t>
            </a: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i="1">
              <a:solidFill>
                <a:schemeClr val="bg2"/>
              </a:solidFill>
              <a:latin typeface="+mj-lt"/>
              <a:cs typeface="Arial"/>
            </a:endParaRP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a:p>
            <a:pPr marL="342900" indent="-3429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endParaRPr lang="en-US" sz="2000" b="0">
              <a:solidFill>
                <a:schemeClr val="bg2"/>
              </a:solidFill>
              <a:latin typeface="+mj-lt"/>
              <a:cs typeface="Arial"/>
            </a:endParaRPr>
          </a:p>
        </p:txBody>
      </p:sp>
      <p:sp>
        <p:nvSpPr>
          <p:cNvPr id="3" name="TextBox 2">
            <a:extLst>
              <a:ext uri="{FF2B5EF4-FFF2-40B4-BE49-F238E27FC236}">
                <a16:creationId xmlns:a16="http://schemas.microsoft.com/office/drawing/2014/main" id="{CE14E45F-A809-466E-AB3D-613361A152EA}"/>
              </a:ext>
            </a:extLst>
          </p:cNvPr>
          <p:cNvSpPr txBox="1"/>
          <p:nvPr/>
        </p:nvSpPr>
        <p:spPr>
          <a:xfrm>
            <a:off x="1855916" y="1314646"/>
            <a:ext cx="4760257" cy="91371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algn="l" defTabSz="821531">
              <a:lnSpc>
                <a:spcPct val="100000"/>
              </a:lnSpc>
              <a:spcBef>
                <a:spcPts val="3000"/>
              </a:spcBef>
            </a:pPr>
            <a:r>
              <a:rPr lang="en-US" sz="5000" b="0" cap="none" spc="0">
                <a:solidFill>
                  <a:srgbClr val="5E5E5E"/>
                </a:solidFill>
                <a:latin typeface="Arial"/>
                <a:ea typeface="Helvetica Light"/>
                <a:cs typeface="Arial"/>
                <a:sym typeface="Helvetica Light"/>
              </a:rPr>
              <a:t>Build 1</a:t>
            </a:r>
            <a:endParaRPr lang="en-US" sz="2000" b="0" cap="none" spc="0">
              <a:solidFill>
                <a:srgbClr val="5E5E5E"/>
              </a:solidFill>
              <a:latin typeface="Arial" panose="020B0604020202020204" pitchFamily="34" charset="0"/>
              <a:ea typeface="Helvetica Light"/>
              <a:cs typeface="Arial" panose="020B0604020202020204" pitchFamily="34" charset="0"/>
            </a:endParaRPr>
          </a:p>
        </p:txBody>
      </p:sp>
      <p:sp>
        <p:nvSpPr>
          <p:cNvPr id="4" name="TextBox 3">
            <a:extLst>
              <a:ext uri="{FF2B5EF4-FFF2-40B4-BE49-F238E27FC236}">
                <a16:creationId xmlns:a16="http://schemas.microsoft.com/office/drawing/2014/main" id="{D361BCF4-4B6D-4427-A2A2-5048ADE3DB16}"/>
              </a:ext>
            </a:extLst>
          </p:cNvPr>
          <p:cNvSpPr txBox="1"/>
          <p:nvPr/>
        </p:nvSpPr>
        <p:spPr>
          <a:xfrm>
            <a:off x="17143987" y="1314645"/>
            <a:ext cx="5858434" cy="91371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algn="l" defTabSz="821531">
              <a:lnSpc>
                <a:spcPct val="100000"/>
              </a:lnSpc>
              <a:spcBef>
                <a:spcPts val="3000"/>
              </a:spcBef>
            </a:pPr>
            <a:r>
              <a:rPr lang="en-US" sz="5000" cap="none" spc="0">
                <a:solidFill>
                  <a:srgbClr val="5E5E5E"/>
                </a:solidFill>
                <a:latin typeface="Arial"/>
                <a:ea typeface="Helvetica Light"/>
                <a:cs typeface="Arial"/>
                <a:sym typeface="Helvetica Light"/>
              </a:rPr>
              <a:t>Build 2</a:t>
            </a:r>
            <a:endParaRPr lang="en-US" sz="2000" b="0" cap="none" spc="0">
              <a:solidFill>
                <a:srgbClr val="5E5E5E"/>
              </a:solidFill>
              <a:latin typeface="Arial" panose="020B0604020202020204" pitchFamily="34" charset="0"/>
              <a:ea typeface="Helvetica Light"/>
              <a:cs typeface="Arial" panose="020B0604020202020204" pitchFamily="34" charset="0"/>
            </a:endParaRPr>
          </a:p>
        </p:txBody>
      </p:sp>
      <p:sp>
        <p:nvSpPr>
          <p:cNvPr id="11" name="TextBox 10">
            <a:extLst>
              <a:ext uri="{FF2B5EF4-FFF2-40B4-BE49-F238E27FC236}">
                <a16:creationId xmlns:a16="http://schemas.microsoft.com/office/drawing/2014/main" id="{F6419F75-A5AD-4CBF-9348-11799F8B832B}"/>
              </a:ext>
            </a:extLst>
          </p:cNvPr>
          <p:cNvSpPr txBox="1"/>
          <p:nvPr/>
        </p:nvSpPr>
        <p:spPr>
          <a:xfrm>
            <a:off x="342900" y="97035"/>
            <a:ext cx="10252261" cy="3139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indent="0">
              <a:buSzTx/>
              <a:buNone/>
              <a:defRPr sz="1600"/>
            </a:pPr>
            <a:r>
              <a:rPr lang="en-US" b="0" cap="none" dirty="0">
                <a:solidFill>
                  <a:srgbClr val="929292"/>
                </a:solidFill>
                <a:latin typeface="+mn-lt"/>
                <a:ea typeface="+mn-ea"/>
                <a:cs typeface="+mn-cs"/>
                <a:sym typeface="Helvetica"/>
              </a:rPr>
              <a:t>Book </a:t>
            </a:r>
            <a:r>
              <a:rPr lang="en-US" b="0" cap="none" dirty="0">
                <a:solidFill>
                  <a:srgbClr val="929292"/>
                </a:solidFill>
              </a:rPr>
              <a:t>S</a:t>
            </a:r>
            <a:r>
              <a:rPr lang="en-US" b="0" cap="none" dirty="0">
                <a:solidFill>
                  <a:srgbClr val="929292"/>
                </a:solidFill>
                <a:latin typeface="+mn-lt"/>
                <a:ea typeface="+mn-ea"/>
                <a:cs typeface="+mn-cs"/>
                <a:sym typeface="Helvetica"/>
              </a:rPr>
              <a:t>haring Application</a:t>
            </a:r>
            <a:r>
              <a:rPr lang="en-US" b="0" cap="none" dirty="0">
                <a:solidFill>
                  <a:srgbClr val="929292"/>
                </a:solidFill>
              </a:rPr>
              <a:t>  </a:t>
            </a:r>
            <a:r>
              <a:rPr lang="en-US" cap="none" dirty="0">
                <a:solidFill>
                  <a:srgbClr val="929292"/>
                </a:solidFill>
              </a:rPr>
              <a:t>- </a:t>
            </a:r>
            <a:r>
              <a:rPr lang="en-US" cap="none" dirty="0"/>
              <a:t> </a:t>
            </a:r>
            <a:r>
              <a:rPr lang="en-US" b="0" cap="none" dirty="0">
                <a:solidFill>
                  <a:srgbClr val="DE411B"/>
                </a:solidFill>
              </a:rPr>
              <a:t>6. Conclusions &amp; Recommendations</a:t>
            </a:r>
            <a:r>
              <a:rPr lang="en-US" b="0" cap="none" dirty="0">
                <a:solidFill>
                  <a:srgbClr val="DE411B"/>
                </a:solidFill>
                <a:latin typeface="+mn-lt"/>
                <a:ea typeface="+mn-ea"/>
                <a:cs typeface="+mn-cs"/>
                <a:sym typeface="Helvetica"/>
              </a:rPr>
              <a:t> </a:t>
            </a:r>
          </a:p>
        </p:txBody>
      </p:sp>
    </p:spTree>
    <p:extLst>
      <p:ext uri="{BB962C8B-B14F-4D97-AF65-F5344CB8AC3E}">
        <p14:creationId xmlns:p14="http://schemas.microsoft.com/office/powerpoint/2010/main" val="276621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a:solidFill>
                  <a:srgbClr val="FFFFFF"/>
                </a:solidFill>
              </a:defRPr>
            </a:lvl1pPr>
          </a:lstStyle>
          <a:p>
            <a:fld id="{86CB4B4D-7CA3-9044-876B-883B54F8677D}" type="slidenum">
              <a:rPr/>
              <a:t>19</a:t>
            </a:fld>
            <a:endParaRPr/>
          </a:p>
        </p:txBody>
      </p:sp>
      <p:sp>
        <p:nvSpPr>
          <p:cNvPr id="804" name="Client Name  Presentation Title  -  1. Chapter Name"/>
          <p:cNvSpPr txBox="1">
            <a:spLocks noGrp="1"/>
          </p:cNvSpPr>
          <p:nvPr>
            <p:ph type="body" sz="quarter" idx="13"/>
          </p:nvPr>
        </p:nvSpPr>
        <p:spPr>
          <a:xfrm>
            <a:off x="1718042" y="212623"/>
            <a:ext cx="6093014" cy="1021432"/>
          </a:xfrm>
          <a:prstGeom prst="rect">
            <a:avLst/>
          </a:prstGeom>
        </p:spPr>
        <p:txBody>
          <a:bodyPr/>
          <a:lstStyle/>
          <a:p>
            <a:pPr marL="0" indent="0">
              <a:buSzTx/>
              <a:buNone/>
              <a:defRPr sz="1600"/>
            </a:pPr>
            <a:r>
              <a:rPr lang="en-US" b="0" cap="none" dirty="0">
                <a:solidFill>
                  <a:srgbClr val="929292"/>
                </a:solidFill>
                <a:latin typeface="+mn-lt"/>
                <a:ea typeface="+mn-ea"/>
                <a:cs typeface="+mn-cs"/>
                <a:sym typeface="Helvetica"/>
              </a:rPr>
              <a:t>Book </a:t>
            </a:r>
            <a:r>
              <a:rPr lang="en-US" b="0" cap="none" dirty="0">
                <a:solidFill>
                  <a:srgbClr val="929292"/>
                </a:solidFill>
              </a:rPr>
              <a:t>S</a:t>
            </a:r>
            <a:r>
              <a:rPr lang="en-US" b="0" cap="none" dirty="0">
                <a:solidFill>
                  <a:srgbClr val="929292"/>
                </a:solidFill>
                <a:latin typeface="+mn-lt"/>
                <a:ea typeface="+mn-ea"/>
                <a:cs typeface="+mn-cs"/>
                <a:sym typeface="Helvetica"/>
              </a:rPr>
              <a:t>haring Application</a:t>
            </a:r>
            <a:r>
              <a:rPr lang="en-US" b="0" cap="none" dirty="0">
                <a:solidFill>
                  <a:srgbClr val="929292"/>
                </a:solidFill>
              </a:rPr>
              <a:t>  </a:t>
            </a:r>
            <a:r>
              <a:rPr lang="en-US" cap="none" dirty="0">
                <a:solidFill>
                  <a:srgbClr val="929292"/>
                </a:solidFill>
              </a:rPr>
              <a:t>- </a:t>
            </a:r>
            <a:r>
              <a:rPr lang="en-US" cap="none" dirty="0"/>
              <a:t> </a:t>
            </a:r>
            <a:r>
              <a:rPr lang="en-US" b="0" cap="none" dirty="0">
                <a:solidFill>
                  <a:srgbClr val="DE411B"/>
                </a:solidFill>
              </a:rPr>
              <a:t>6. Conclusions &amp; Recommendations</a:t>
            </a:r>
            <a:r>
              <a:rPr lang="en-US" b="0" cap="none" dirty="0">
                <a:solidFill>
                  <a:srgbClr val="DE411B"/>
                </a:solidFill>
                <a:latin typeface="+mn-lt"/>
                <a:ea typeface="+mn-ea"/>
                <a:cs typeface="+mn-cs"/>
                <a:sym typeface="Helvetica"/>
              </a:rPr>
              <a:t> </a:t>
            </a:r>
          </a:p>
          <a:p>
            <a:pPr marL="0" indent="0">
              <a:buSzTx/>
              <a:buNone/>
              <a:defRPr sz="1600"/>
            </a:pPr>
            <a:endParaRPr b="1" dirty="0">
              <a:solidFill>
                <a:srgbClr val="DE411B"/>
              </a:solidFill>
              <a:latin typeface="+mn-lt"/>
              <a:ea typeface="+mn-ea"/>
              <a:cs typeface="+mn-cs"/>
              <a:sym typeface="Helvetica"/>
            </a:endParaRPr>
          </a:p>
        </p:txBody>
      </p:sp>
      <p:pic>
        <p:nvPicPr>
          <p:cNvPr id="806" name="Image" descr="Image"/>
          <p:cNvPicPr>
            <a:picLocks noChangeAspect="1"/>
          </p:cNvPicPr>
          <p:nvPr/>
        </p:nvPicPr>
        <p:blipFill>
          <a:blip r:embed="rId3"/>
          <a:srcRect l="66676"/>
          <a:stretch>
            <a:fillRect/>
          </a:stretch>
        </p:blipFill>
        <p:spPr>
          <a:xfrm>
            <a:off x="16258430" y="0"/>
            <a:ext cx="8125570" cy="13716000"/>
          </a:xfrm>
          <a:prstGeom prst="rect">
            <a:avLst/>
          </a:prstGeom>
          <a:ln w="12700">
            <a:miter lim="400000"/>
          </a:ln>
        </p:spPr>
      </p:pic>
      <p:sp>
        <p:nvSpPr>
          <p:cNvPr id="807"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Recommendations for Build 1 &amp; 2</a:t>
            </a:r>
            <a:endParaRPr dirty="0"/>
          </a:p>
        </p:txBody>
      </p:sp>
      <p:sp>
        <p:nvSpPr>
          <p:cNvPr id="808"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231641" y="3417952"/>
            <a:ext cx="13994198" cy="6335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a typeface="Calibri" panose="020F0502020204030204" pitchFamily="34" charset="0"/>
                <a:cs typeface="Calibri" panose="020F0502020204030204" pitchFamily="34" charset="0"/>
              </a:rPr>
              <a:t>Refactor</a:t>
            </a:r>
            <a:r>
              <a:rPr lang="en-US" sz="2000" b="0" cap="none" dirty="0">
                <a:solidFill>
                  <a:schemeClr val="bg2"/>
                </a:solidFill>
                <a:effectLst/>
                <a:ea typeface="Calibri" panose="020F0502020204030204" pitchFamily="34" charset="0"/>
                <a:cs typeface="Calibri" panose="020F0502020204030204" pitchFamily="34" charset="0"/>
              </a:rPr>
              <a:t> the code and increase the performance of the main pages</a:t>
            </a: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a typeface="Calibri" panose="020F0502020204030204" pitchFamily="34" charset="0"/>
                <a:cs typeface="Calibri" panose="020F0502020204030204" pitchFamily="34" charset="0"/>
              </a:rPr>
              <a:t>Deploy on the server the </a:t>
            </a:r>
            <a:r>
              <a:rPr lang="en-US" sz="2000" b="0" cap="none" dirty="0" err="1">
                <a:solidFill>
                  <a:schemeClr val="bg2"/>
                </a:solidFill>
                <a:ea typeface="Calibri" panose="020F0502020204030204" pitchFamily="34" charset="0"/>
                <a:cs typeface="Calibri" panose="020F0502020204030204" pitchFamily="34" charset="0"/>
              </a:rPr>
              <a:t>css</a:t>
            </a:r>
            <a:r>
              <a:rPr lang="en-US" sz="2000" b="0" cap="none" dirty="0">
                <a:solidFill>
                  <a:schemeClr val="bg2"/>
                </a:solidFill>
                <a:ea typeface="Calibri" panose="020F0502020204030204" pitchFamily="34" charset="0"/>
                <a:cs typeface="Calibri" panose="020F0502020204030204" pitchFamily="34" charset="0"/>
              </a:rPr>
              <a:t>/</a:t>
            </a:r>
            <a:r>
              <a:rPr lang="en-US" sz="2000" b="0" cap="none" dirty="0" err="1">
                <a:solidFill>
                  <a:schemeClr val="bg2"/>
                </a:solidFill>
                <a:ea typeface="Calibri" panose="020F0502020204030204" pitchFamily="34" charset="0"/>
                <a:cs typeface="Calibri" panose="020F0502020204030204" pitchFamily="34" charset="0"/>
              </a:rPr>
              <a:t>js</a:t>
            </a:r>
            <a:r>
              <a:rPr lang="en-US" sz="2000" b="0" cap="none" dirty="0">
                <a:solidFill>
                  <a:schemeClr val="bg2"/>
                </a:solidFill>
                <a:ea typeface="Calibri" panose="020F0502020204030204" pitchFamily="34" charset="0"/>
                <a:cs typeface="Calibri" panose="020F0502020204030204" pitchFamily="34" charset="0"/>
              </a:rPr>
              <a:t> scripts to get faster responses</a:t>
            </a:r>
          </a:p>
          <a:p>
            <a:pPr marL="342900" indent="-342900" algn="just">
              <a:lnSpc>
                <a:spcPct val="150000"/>
              </a:lnSpc>
              <a:buFont typeface="Wingdings" panose="05000000000000000000" pitchFamily="2" charset="2"/>
              <a:buChar char="ü"/>
              <a:tabLst>
                <a:tab pos="457200" algn="l"/>
              </a:tabLst>
            </a:pPr>
            <a:r>
              <a:rPr lang="en-US" sz="2000" b="0" cap="none" dirty="0">
                <a:solidFill>
                  <a:schemeClr val="bg2"/>
                </a:solidFill>
                <a:ea typeface="Calibri" panose="020F0502020204030204" pitchFamily="34" charset="0"/>
                <a:cs typeface="Calibri" panose="020F0502020204030204" pitchFamily="34" charset="0"/>
              </a:rPr>
              <a:t>Optimize failed request </a:t>
            </a:r>
            <a:endParaRPr lang="en-US" sz="2000" b="0" cap="none" dirty="0">
              <a:solidFill>
                <a:schemeClr val="bg2"/>
              </a:solidFill>
              <a:effectLst/>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endParaRPr lang="en-US" sz="2000" b="0" cap="none" dirty="0">
              <a:solidFill>
                <a:schemeClr val="bg2"/>
              </a:solidFill>
              <a:effectLst/>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ffectLst/>
                <a:ea typeface="Calibri" panose="020F0502020204030204" pitchFamily="34" charset="0"/>
                <a:cs typeface="Calibri" panose="020F0502020204030204" pitchFamily="34" charset="0"/>
              </a:rPr>
              <a:t>Use a load generator high physical resources to avoid any bottlenecks when applying higher user loads</a:t>
            </a: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endParaRPr lang="en-US" sz="2000" b="0" cap="none" dirty="0">
              <a:solidFill>
                <a:schemeClr val="bg2"/>
              </a:solidFill>
              <a:effectLst/>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ffectLst/>
                <a:ea typeface="Calibri" panose="020F0502020204030204" pitchFamily="34" charset="0"/>
                <a:cs typeface="Calibri" panose="020F0502020204030204" pitchFamily="34" charset="0"/>
              </a:rPr>
              <a:t>A network with larger bandwidth should be considered for higher loads</a:t>
            </a: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endParaRPr lang="en-US" sz="2000" b="0" cap="none" dirty="0">
              <a:solidFill>
                <a:schemeClr val="bg2"/>
              </a:solidFill>
              <a:effectLst/>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ffectLst/>
                <a:ea typeface="Times New Roman" panose="02020603050405020304" pitchFamily="18" charset="0"/>
                <a:cs typeface="Calibri" panose="020F0502020204030204" pitchFamily="34" charset="0"/>
              </a:rPr>
              <a:t>Track old users and data to monitor how they are managed and stored in the Data Base</a:t>
            </a: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a:solidFill>
                  <a:schemeClr val="bg2"/>
                </a:solidFill>
                <a:ea typeface="Times New Roman" panose="02020603050405020304" pitchFamily="18" charset="0"/>
                <a:cs typeface="Calibri" panose="020F0502020204030204" pitchFamily="34" charset="0"/>
              </a:rPr>
              <a:t>Add RAM to Data Base Server</a:t>
            </a:r>
            <a:r>
              <a:rPr lang="en-US" sz="2000" b="0" cap="none" dirty="0">
                <a:solidFill>
                  <a:schemeClr val="bg2"/>
                </a:solidFill>
                <a:effectLst/>
                <a:ea typeface="Times New Roman" panose="02020603050405020304" pitchFamily="18" charset="0"/>
                <a:cs typeface="Calibri" panose="020F0502020204030204" pitchFamily="34" charset="0"/>
              </a:rPr>
              <a:t> </a:t>
            </a:r>
          </a:p>
          <a:p>
            <a:pPr marL="342900" marR="0" lvl="0" indent="-342900" algn="just">
              <a:lnSpc>
                <a:spcPct val="150000"/>
              </a:lnSpc>
              <a:spcBef>
                <a:spcPts val="0"/>
              </a:spcBef>
              <a:spcAft>
                <a:spcPts val="0"/>
              </a:spcAft>
              <a:buFont typeface="Wingdings" panose="05000000000000000000" pitchFamily="2" charset="2"/>
              <a:buChar char="ü"/>
              <a:tabLst>
                <a:tab pos="457200" algn="l"/>
              </a:tabLst>
            </a:pPr>
            <a:r>
              <a:rPr lang="en-US" sz="2000" b="0" cap="none" dirty="0" err="1">
                <a:solidFill>
                  <a:schemeClr val="bg2"/>
                </a:solidFill>
                <a:effectLst/>
                <a:ea typeface="Times New Roman" panose="02020603050405020304" pitchFamily="18" charset="0"/>
                <a:cs typeface="Times New Roman" panose="02020603050405020304" pitchFamily="18" charset="0"/>
              </a:rPr>
              <a:t>Sql</a:t>
            </a:r>
            <a:r>
              <a:rPr lang="en-US" sz="2000" b="0" cap="none" dirty="0">
                <a:solidFill>
                  <a:schemeClr val="bg2"/>
                </a:solidFill>
                <a:effectLst/>
                <a:ea typeface="Times New Roman" panose="02020603050405020304" pitchFamily="18" charset="0"/>
                <a:cs typeface="Times New Roman" panose="02020603050405020304" pitchFamily="18" charset="0"/>
              </a:rPr>
              <a:t> profiling should be considered in order to verify the resource consumption of the queries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sp>
        <p:nvSpPr>
          <p:cNvPr id="809" name="We are confident in our abilities, our approach and our people so we have nothing to hide from our customers."/>
          <p:cNvSpPr txBox="1"/>
          <p:nvPr/>
        </p:nvSpPr>
        <p:spPr>
          <a:xfrm>
            <a:off x="17873778" y="6437372"/>
            <a:ext cx="4894924"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3600" cap="none" spc="-107"/>
            </a:lvl1pPr>
          </a:lstStyle>
          <a:p>
            <a:r>
              <a:rPr lang="en-US" sz="6000"/>
              <a:t>Book Sharing</a:t>
            </a:r>
            <a:endParaRPr sz="6000"/>
          </a:p>
        </p:txBody>
      </p:sp>
    </p:spTree>
    <p:extLst>
      <p:ext uri="{BB962C8B-B14F-4D97-AF65-F5344CB8AC3E}">
        <p14:creationId xmlns:p14="http://schemas.microsoft.com/office/powerpoint/2010/main" val="1940265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a:p>
        </p:txBody>
      </p:sp>
      <p:sp>
        <p:nvSpPr>
          <p:cNvPr id="101" name="Agenda"/>
          <p:cNvSpPr txBox="1"/>
          <p:nvPr/>
        </p:nvSpPr>
        <p:spPr>
          <a:xfrm>
            <a:off x="3934504" y="4031462"/>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t>Agenda</a:t>
            </a:r>
          </a:p>
        </p:txBody>
      </p:sp>
      <p:sp>
        <p:nvSpPr>
          <p:cNvPr id="102" name="general template guidance…"/>
          <p:cNvSpPr txBox="1"/>
          <p:nvPr/>
        </p:nvSpPr>
        <p:spPr>
          <a:xfrm>
            <a:off x="3937594" y="5746165"/>
            <a:ext cx="10509020" cy="5906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US" sz="3200">
                <a:cs typeface="Arial"/>
              </a:rPr>
              <a:t>Application’s description</a:t>
            </a:r>
          </a:p>
          <a:p>
            <a:pPr marL="555625" indent="-555625">
              <a:lnSpc>
                <a:spcPct val="130000"/>
              </a:lnSpc>
              <a:buClr>
                <a:srgbClr val="DE411B"/>
              </a:buClr>
              <a:buSzPct val="100000"/>
              <a:buAutoNum type="arabicPeriod"/>
              <a:defRPr spc="198"/>
            </a:pPr>
            <a:r>
              <a:rPr lang="en-US" sz="3200">
                <a:cs typeface="Arial"/>
              </a:rPr>
              <a:t>Scrum Team 7 members</a:t>
            </a:r>
          </a:p>
          <a:p>
            <a:pPr marL="555625" indent="-555625">
              <a:lnSpc>
                <a:spcPct val="130000"/>
              </a:lnSpc>
              <a:buClr>
                <a:srgbClr val="DE411B"/>
              </a:buClr>
              <a:buSzPct val="100000"/>
              <a:buAutoNum type="arabicPeriod"/>
              <a:defRPr spc="198"/>
            </a:pPr>
            <a:r>
              <a:rPr lang="en-US" sz="3200" err="1">
                <a:cs typeface="Arial"/>
              </a:rPr>
              <a:t>Atf</a:t>
            </a:r>
            <a:r>
              <a:rPr lang="en-US" sz="3200">
                <a:cs typeface="Arial"/>
              </a:rPr>
              <a:t> structure</a:t>
            </a:r>
            <a:endParaRPr sz="3200">
              <a:cs typeface="Arial"/>
            </a:endParaRPr>
          </a:p>
          <a:p>
            <a:pPr marL="555625" indent="-555625">
              <a:lnSpc>
                <a:spcPct val="130000"/>
              </a:lnSpc>
              <a:buClr>
                <a:srgbClr val="DE411B"/>
              </a:buClr>
              <a:buSzPct val="100000"/>
              <a:buAutoNum type="arabicPeriod"/>
              <a:defRPr spc="198"/>
            </a:pPr>
            <a:r>
              <a:rPr lang="en-US" sz="3200">
                <a:cs typeface="Arial"/>
              </a:rPr>
              <a:t>Features presentation</a:t>
            </a:r>
            <a:endParaRPr sz="3200">
              <a:cs typeface="Arial"/>
            </a:endParaRPr>
          </a:p>
          <a:p>
            <a:pPr marL="342900" indent="-342900">
              <a:lnSpc>
                <a:spcPct val="130000"/>
              </a:lnSpc>
              <a:buClr>
                <a:srgbClr val="DE411B"/>
              </a:buClr>
              <a:buSzPct val="100000"/>
              <a:buAutoNum type="arabicPeriod"/>
              <a:defRPr spc="198"/>
            </a:pPr>
            <a:r>
              <a:rPr lang="en-US" sz="3200">
                <a:solidFill>
                  <a:srgbClr val="FF0000"/>
                </a:solidFill>
                <a:cs typeface="Arial"/>
              </a:rPr>
              <a:t> </a:t>
            </a:r>
            <a:r>
              <a:rPr lang="en-US" sz="3200">
                <a:solidFill>
                  <a:schemeClr val="tx1"/>
                </a:solidFill>
                <a:cs typeface="Arial"/>
              </a:rPr>
              <a:t>Performance testing </a:t>
            </a:r>
          </a:p>
          <a:p>
            <a:pPr marL="342900" indent="-342900">
              <a:lnSpc>
                <a:spcPct val="130000"/>
              </a:lnSpc>
              <a:buClr>
                <a:srgbClr val="DE411B"/>
              </a:buClr>
              <a:buSzPct val="100000"/>
              <a:buAutoNum type="arabicPeriod"/>
              <a:defRPr spc="198"/>
            </a:pPr>
            <a:r>
              <a:rPr lang="en-US" sz="3200">
                <a:solidFill>
                  <a:schemeClr val="tx1"/>
                </a:solidFill>
                <a:cs typeface="Arial"/>
              </a:rPr>
              <a:t> Conclusions and recommendations</a:t>
            </a:r>
          </a:p>
          <a:p>
            <a:pPr marL="342900" indent="-342900">
              <a:lnSpc>
                <a:spcPct val="130000"/>
              </a:lnSpc>
              <a:buClr>
                <a:srgbClr val="DE411B"/>
              </a:buClr>
              <a:buSzPct val="100000"/>
              <a:buAutoNum type="arabicPeriod"/>
              <a:defRPr spc="198"/>
            </a:pPr>
            <a:r>
              <a:rPr lang="en-US" sz="3200">
                <a:solidFill>
                  <a:schemeClr val="tx1"/>
                </a:solidFill>
                <a:cs typeface="Arial"/>
              </a:rPr>
              <a:t> Upcoming features</a:t>
            </a:r>
          </a:p>
          <a:p>
            <a:pPr marL="342900" indent="-342900">
              <a:lnSpc>
                <a:spcPct val="130000"/>
              </a:lnSpc>
              <a:buClr>
                <a:srgbClr val="DE411B"/>
              </a:buClr>
              <a:buSzPct val="100000"/>
              <a:buAutoNum type="arabicPeriod"/>
              <a:defRPr spc="198"/>
            </a:pPr>
            <a:r>
              <a:rPr lang="en-US" sz="3200">
                <a:solidFill>
                  <a:schemeClr val="tx1"/>
                </a:solidFill>
                <a:cs typeface="Arial"/>
              </a:rPr>
              <a:t> Q&amp;A</a:t>
            </a:r>
          </a:p>
          <a:p>
            <a:pPr>
              <a:lnSpc>
                <a:spcPct val="130000"/>
              </a:lnSpc>
              <a:buClr>
                <a:srgbClr val="DE411B"/>
              </a:buClr>
              <a:buSzPct val="100000"/>
              <a:defRPr spc="198"/>
            </a:pPr>
            <a:endParaRPr lang="en-US">
              <a:cs typeface="Arial"/>
            </a:endParaRPr>
          </a:p>
          <a:p>
            <a:pPr marL="555625" indent="-555625">
              <a:lnSpc>
                <a:spcPct val="130000"/>
              </a:lnSpc>
              <a:buClr>
                <a:srgbClr val="DE411B"/>
              </a:buClr>
              <a:buSzPct val="100000"/>
              <a:buAutoNum type="arabicPeriod"/>
              <a:defRPr spc="198"/>
            </a:pPr>
            <a:endParaRPr lang="en-US">
              <a:cs typeface="Arial"/>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DE411B"/>
                </a:solidFill>
                <a:effectLst/>
                <a:uLnTx/>
                <a:uFillTx/>
                <a:latin typeface="Arial" panose="020B0604020202020204"/>
                <a:ea typeface="+mn-ea"/>
                <a:cs typeface="+mn-cs"/>
                <a:sym typeface="Helvetica"/>
              </a:rPr>
              <a:t>7</a:t>
            </a:r>
            <a:endParaRPr kumimoji="0" sz="3200" b="1" i="0" u="none" strike="noStrike" kern="0" cap="none" spc="0" normalizeH="0" baseline="0" noProof="0">
              <a:ln>
                <a:noFill/>
              </a:ln>
              <a:solidFill>
                <a:srgbClr val="DE411B"/>
              </a:solidFill>
              <a:effectLst/>
              <a:uLnTx/>
              <a:uFillTx/>
              <a:latin typeface="Arial" panose="020B0604020202020204"/>
              <a:ea typeface="+mn-ea"/>
              <a:cs typeface="+mn-cs"/>
              <a:sym typeface="Helvetica"/>
            </a:endParaRPr>
          </a:p>
        </p:txBody>
      </p:sp>
      <p:sp>
        <p:nvSpPr>
          <p:cNvPr id="464" name="Additional chapter intro…"/>
          <p:cNvSpPr txBox="1"/>
          <p:nvPr/>
        </p:nvSpPr>
        <p:spPr>
          <a:xfrm>
            <a:off x="3016570" y="9282976"/>
            <a:ext cx="15900080" cy="1850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US" sz="7200" cap="none" spc="-209">
                <a:latin typeface="Arial" panose="020B0604020202020204"/>
                <a:cs typeface="Arial"/>
              </a:rPr>
              <a:t>Upcoming Features</a:t>
            </a:r>
            <a:endParaRPr kumimoji="0" lang="en-US" sz="7200" b="1" i="0" u="none" strike="noStrike" kern="0" cap="none" spc="-209" normalizeH="0" baseline="0" noProof="0">
              <a:ln>
                <a:noFill/>
              </a:ln>
              <a:solidFill>
                <a:srgbClr val="FFFFFF"/>
              </a:solidFill>
              <a:effectLst/>
              <a:uLnTx/>
              <a:uFillTx/>
              <a:latin typeface="Arial" panose="020B0604020202020204"/>
              <a:ea typeface="+mn-ea"/>
              <a:cs typeface="Arial"/>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a:ln>
                <a:noFill/>
              </a:ln>
              <a:solidFill>
                <a:srgbClr val="FFFFFF"/>
              </a:solidFill>
              <a:effectLst/>
              <a:uLnTx/>
              <a:uFillTx/>
              <a:latin typeface="Arial" panose="020B0604020202020204"/>
              <a:ea typeface="+mn-ea"/>
              <a:cs typeface="+mn-cs"/>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endParaRPr kumimoji="0" sz="1800" b="1" i="0" u="none" strike="noStrike" kern="0" cap="all" spc="180" normalizeH="0" baseline="0" noProof="0">
              <a:ln>
                <a:noFill/>
              </a:ln>
              <a:solidFill>
                <a:srgbClr val="FFFFFF"/>
              </a:solidFill>
              <a:effectLst/>
              <a:uLnTx/>
              <a:uFillTx/>
              <a:latin typeface="Arial" panose="020B0604020202020204"/>
              <a:ea typeface="+mn-ea"/>
              <a:cs typeface="+mn-cs"/>
              <a:sym typeface="Helvetica"/>
            </a:endParaRP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649280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675" name="Client Name  Presentation Title  -  1. Chapter Name"/>
          <p:cNvSpPr txBox="1">
            <a:spLocks noGrp="1"/>
          </p:cNvSpPr>
          <p:nvPr>
            <p:ph type="body" sz="quarter" idx="13"/>
          </p:nvPr>
        </p:nvSpPr>
        <p:spPr>
          <a:xfrm>
            <a:off x="851424" y="203827"/>
            <a:ext cx="4659929" cy="1021432"/>
          </a:xfrm>
          <a:prstGeom prst="rect">
            <a:avLst/>
          </a:prstGeom>
        </p:spPr>
        <p:txBody>
          <a:bodyPr/>
          <a:lstStyle/>
          <a:p>
            <a:pPr marL="0" indent="0">
              <a:buSzTx/>
              <a:buNone/>
              <a:defRPr sz="1600"/>
            </a:pPr>
            <a:r>
              <a:rPr lang="en-US">
                <a:solidFill>
                  <a:srgbClr val="929292"/>
                </a:solidFill>
                <a:latin typeface="+mn-lt"/>
                <a:ea typeface="+mn-ea"/>
                <a:cs typeface="+mn-cs"/>
                <a:sym typeface="Helvetica"/>
              </a:rPr>
              <a:t>Book Sharing application</a:t>
            </a:r>
            <a:r>
              <a:rPr lang="en-US">
                <a:solidFill>
                  <a:srgbClr val="929292"/>
                </a:solidFill>
              </a:rPr>
              <a:t>  - </a:t>
            </a:r>
            <a:r>
              <a:rPr lang="en-US"/>
              <a:t> </a:t>
            </a:r>
            <a:r>
              <a:rPr lang="en-US">
                <a:solidFill>
                  <a:srgbClr val="DE411B"/>
                </a:solidFill>
              </a:rPr>
              <a:t>7. Upcoming features</a:t>
            </a:r>
            <a:endParaRPr lang="en-US" b="1">
              <a:solidFill>
                <a:srgbClr val="DE411B"/>
              </a:solidFill>
              <a:latin typeface="+mn-lt"/>
              <a:ea typeface="+mn-ea"/>
              <a:cs typeface="+mn-cs"/>
              <a:sym typeface="Helvetica"/>
            </a:endParaRPr>
          </a:p>
          <a:p>
            <a:pPr marL="0" indent="0">
              <a:buSzTx/>
              <a:buNone/>
              <a:defRPr sz="1600"/>
            </a:pPr>
            <a:endParaRPr lang="en-US" b="1">
              <a:solidFill>
                <a:srgbClr val="DE411B"/>
              </a:solidFill>
              <a:latin typeface="+mn-lt"/>
              <a:ea typeface="+mn-ea"/>
              <a:cs typeface="+mn-cs"/>
              <a:sym typeface="Helvetica"/>
            </a:endParaRPr>
          </a:p>
        </p:txBody>
      </p:sp>
      <p:grpSp>
        <p:nvGrpSpPr>
          <p:cNvPr id="679" name="Group"/>
          <p:cNvGrpSpPr/>
          <p:nvPr/>
        </p:nvGrpSpPr>
        <p:grpSpPr>
          <a:xfrm>
            <a:off x="3382019" y="5727789"/>
            <a:ext cx="4944469" cy="1181101"/>
            <a:chOff x="0" y="0"/>
            <a:chExt cx="4944468" cy="1181100"/>
          </a:xfrm>
        </p:grpSpPr>
        <p:sp>
          <p:nvSpPr>
            <p:cNvPr id="677"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678" name="Element 1"/>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a:t>Upload electronic books</a:t>
              </a:r>
              <a:endParaRPr/>
            </a:p>
          </p:txBody>
        </p:sp>
      </p:grpSp>
      <p:sp>
        <p:nvSpPr>
          <p:cNvPr id="680"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3345553" y="7392072"/>
            <a:ext cx="4944468"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a:latin typeface="Arial" panose="020B0604020202020204" pitchFamily="34" charset="0"/>
                <a:cs typeface="Arial" panose="020B0604020202020204" pitchFamily="34" charset="0"/>
              </a:rPr>
              <a:t>Users can upload electronic version of books and share them</a:t>
            </a:r>
            <a:endParaRPr>
              <a:latin typeface="Arial" panose="020B0604020202020204" pitchFamily="34" charset="0"/>
              <a:cs typeface="Arial" panose="020B0604020202020204" pitchFamily="34" charset="0"/>
            </a:endParaRPr>
          </a:p>
        </p:txBody>
      </p:sp>
      <p:sp>
        <p:nvSpPr>
          <p:cNvPr id="681"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9683299" y="7392072"/>
            <a:ext cx="4944468" cy="176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a:latin typeface="Arial" panose="020B0604020202020204" pitchFamily="34" charset="0"/>
                <a:cs typeface="Arial" panose="020B0604020202020204" pitchFamily="34" charset="0"/>
              </a:rPr>
              <a:t>Create a book club where to organize offline meeting to discuss </a:t>
            </a:r>
          </a:p>
          <a:p>
            <a:r>
              <a:rPr lang="en-US">
                <a:latin typeface="Arial" panose="020B0604020202020204" pitchFamily="34" charset="0"/>
                <a:cs typeface="Arial" panose="020B0604020202020204" pitchFamily="34" charset="0"/>
              </a:rPr>
              <a:t>Organize meetings with invited authors and discuss new published books  </a:t>
            </a:r>
            <a:endParaRPr>
              <a:latin typeface="Arial" panose="020B0604020202020204" pitchFamily="34" charset="0"/>
              <a:cs typeface="Arial" panose="020B0604020202020204" pitchFamily="34" charset="0"/>
            </a:endParaRPr>
          </a:p>
        </p:txBody>
      </p:sp>
      <p:sp>
        <p:nvSpPr>
          <p:cNvPr id="682"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6021046" y="7392072"/>
            <a:ext cx="4944469" cy="2837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a:latin typeface="Arial" panose="020B0604020202020204" pitchFamily="34" charset="0"/>
                <a:cs typeface="Arial" panose="020B0604020202020204" pitchFamily="34" charset="0"/>
              </a:rPr>
              <a:t>Extend the club and meetings in an online format</a:t>
            </a:r>
          </a:p>
          <a:p>
            <a:r>
              <a:rPr lang="en-US">
                <a:latin typeface="Arial" panose="020B0604020202020204" pitchFamily="34" charset="0"/>
                <a:cs typeface="Arial" panose="020B0604020202020204" pitchFamily="34" charset="0"/>
              </a:rPr>
              <a:t>Integrate an organization’s online calendar</a:t>
            </a:r>
          </a:p>
          <a:p>
            <a:endParaRPr lang="en-US">
              <a:latin typeface="Arial" panose="020B0604020202020204" pitchFamily="34" charset="0"/>
              <a:cs typeface="Arial" panose="020B0604020202020204" pitchFamily="34" charset="0"/>
            </a:endParaRPr>
          </a:p>
          <a:p>
            <a:endParaRPr>
              <a:latin typeface="Arial" panose="020B0604020202020204" pitchFamily="34" charset="0"/>
              <a:cs typeface="Arial" panose="020B0604020202020204" pitchFamily="34" charset="0"/>
            </a:endParaRPr>
          </a:p>
        </p:txBody>
      </p:sp>
      <p:grpSp>
        <p:nvGrpSpPr>
          <p:cNvPr id="685" name="Group"/>
          <p:cNvGrpSpPr/>
          <p:nvPr/>
        </p:nvGrpSpPr>
        <p:grpSpPr>
          <a:xfrm>
            <a:off x="9683299" y="5727789"/>
            <a:ext cx="4944469" cy="1181101"/>
            <a:chOff x="0" y="0"/>
            <a:chExt cx="4944468" cy="1181100"/>
          </a:xfrm>
        </p:grpSpPr>
        <p:sp>
          <p:nvSpPr>
            <p:cNvPr id="683"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684" name="Element 2"/>
            <p:cNvSpPr txBox="1"/>
            <p:nvPr/>
          </p:nvSpPr>
          <p:spPr>
            <a:xfrm>
              <a:off x="179983" y="298651"/>
              <a:ext cx="4584501" cy="7613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a:t>Offline Book club </a:t>
              </a:r>
            </a:p>
            <a:p>
              <a:endParaRPr/>
            </a:p>
          </p:txBody>
        </p:sp>
      </p:grpSp>
      <p:grpSp>
        <p:nvGrpSpPr>
          <p:cNvPr id="688" name="Group"/>
          <p:cNvGrpSpPr/>
          <p:nvPr/>
        </p:nvGrpSpPr>
        <p:grpSpPr>
          <a:xfrm>
            <a:off x="16021046" y="5727789"/>
            <a:ext cx="4944470" cy="1181101"/>
            <a:chOff x="0" y="0"/>
            <a:chExt cx="4944468" cy="1181100"/>
          </a:xfrm>
        </p:grpSpPr>
        <p:sp>
          <p:nvSpPr>
            <p:cNvPr id="686"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687" name="Element 3"/>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lnSpc>
                  <a:spcPct val="70000"/>
                </a:lnSpc>
                <a:defRPr sz="2800" cap="none" spc="-83"/>
              </a:lvl1pPr>
            </a:lstStyle>
            <a:p>
              <a:r>
                <a:rPr lang="en-US"/>
                <a:t>Integrated online events</a:t>
              </a:r>
              <a:endParaRPr/>
            </a:p>
          </p:txBody>
        </p:sp>
      </p:grpSp>
      <p:sp>
        <p:nvSpPr>
          <p:cNvPr id="2" name="TextBox 1">
            <a:extLst>
              <a:ext uri="{FF2B5EF4-FFF2-40B4-BE49-F238E27FC236}">
                <a16:creationId xmlns:a16="http://schemas.microsoft.com/office/drawing/2014/main" id="{844D3E33-892B-42B1-80E7-9479B29A2653}"/>
              </a:ext>
            </a:extLst>
          </p:cNvPr>
          <p:cNvSpPr txBox="1"/>
          <p:nvPr/>
        </p:nvSpPr>
        <p:spPr>
          <a:xfrm>
            <a:off x="2343150" y="1466850"/>
            <a:ext cx="8553450" cy="1159932"/>
          </a:xfrm>
          <a:prstGeom prst="rect">
            <a:avLst/>
          </a:prstGeom>
          <a:solidFill>
            <a:schemeClr val="tx1"/>
          </a:solidFill>
          <a:ln w="12700">
            <a:solidFill>
              <a:schemeClr val="accent4">
                <a:lumMod val="60000"/>
                <a:lumOff val="4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6600" cap="none" spc="0">
                <a:solidFill>
                  <a:schemeClr val="bg2"/>
                </a:solidFill>
                <a:latin typeface="Arial" panose="020B0604020202020204" pitchFamily="34" charset="0"/>
                <a:ea typeface="Helvetica Light"/>
                <a:cs typeface="Arial" panose="020B0604020202020204" pitchFamily="34" charset="0"/>
                <a:sym typeface="Helvetica Light"/>
              </a:rPr>
              <a:t>Upcoming Features:</a:t>
            </a:r>
          </a:p>
        </p:txBody>
      </p:sp>
      <p:pic>
        <p:nvPicPr>
          <p:cNvPr id="20" name="Graphic 19">
            <a:extLst>
              <a:ext uri="{FF2B5EF4-FFF2-40B4-BE49-F238E27FC236}">
                <a16:creationId xmlns:a16="http://schemas.microsoft.com/office/drawing/2014/main" id="{5E4F7AB5-C92B-47FD-87A9-4A8B518D43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9853" y="4095027"/>
            <a:ext cx="914400" cy="914400"/>
          </a:xfrm>
          <a:prstGeom prst="rect">
            <a:avLst/>
          </a:prstGeom>
        </p:spPr>
      </p:pic>
      <p:pic>
        <p:nvPicPr>
          <p:cNvPr id="21" name="Graphic 20">
            <a:extLst>
              <a:ext uri="{FF2B5EF4-FFF2-40B4-BE49-F238E27FC236}">
                <a16:creationId xmlns:a16="http://schemas.microsoft.com/office/drawing/2014/main" id="{00D5C7ED-8BB3-4EF5-B9C9-11E083F960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26066" y="4095027"/>
            <a:ext cx="914400" cy="864000"/>
          </a:xfrm>
          <a:prstGeom prst="rect">
            <a:avLst/>
          </a:prstGeom>
        </p:spPr>
      </p:pic>
      <p:pic>
        <p:nvPicPr>
          <p:cNvPr id="22" name="Graphic 21">
            <a:extLst>
              <a:ext uri="{FF2B5EF4-FFF2-40B4-BE49-F238E27FC236}">
                <a16:creationId xmlns:a16="http://schemas.microsoft.com/office/drawing/2014/main" id="{5F2F65D0-D4C1-4EA7-A027-D582ED16C1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093229" y="4145427"/>
            <a:ext cx="864000" cy="864000"/>
          </a:xfrm>
          <a:prstGeom prst="rect">
            <a:avLst/>
          </a:prstGeom>
        </p:spPr>
      </p:pic>
    </p:spTree>
    <p:extLst>
      <p:ext uri="{BB962C8B-B14F-4D97-AF65-F5344CB8AC3E}">
        <p14:creationId xmlns:p14="http://schemas.microsoft.com/office/powerpoint/2010/main" val="403872462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194698" y="1201463"/>
            <a:ext cx="3837162" cy="1279445"/>
          </a:xfrm>
          <a:prstGeom prst="rect">
            <a:avLst/>
          </a:prstGeom>
          <a:ln w="12700">
            <a:miter lim="400000"/>
          </a:ln>
        </p:spPr>
      </p:pic>
      <p:sp>
        <p:nvSpPr>
          <p:cNvPr id="2" name="TextBox 1">
            <a:extLst>
              <a:ext uri="{FF2B5EF4-FFF2-40B4-BE49-F238E27FC236}">
                <a16:creationId xmlns:a16="http://schemas.microsoft.com/office/drawing/2014/main" id="{22020280-44F3-4FA8-9D31-6303FC9D3F76}"/>
              </a:ext>
            </a:extLst>
          </p:cNvPr>
          <p:cNvSpPr txBox="1"/>
          <p:nvPr/>
        </p:nvSpPr>
        <p:spPr>
          <a:xfrm>
            <a:off x="13011149" y="5266488"/>
            <a:ext cx="8623201" cy="1621597"/>
          </a:xfrm>
          <a:prstGeom prst="rect">
            <a:avLst/>
          </a:prstGeom>
          <a:noFill/>
          <a:ln w="12700">
            <a:solidFill>
              <a:schemeClr val="accent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71437" tIns="71437" rIns="71437" bIns="71437" numCol="1" spcCol="0" rtlCol="0" fromWordArt="0" anchor="ctr" anchorCtr="0" forceAA="0" compatLnSpc="1">
            <a:prstTxWarp prst="textNoShape">
              <a:avLst/>
            </a:prstTxWarp>
            <a:spAutoFit/>
          </a:bodyPr>
          <a:lstStyle/>
          <a:p>
            <a:pPr algn="ctr" defTabSz="821531">
              <a:lnSpc>
                <a:spcPct val="100000"/>
              </a:lnSpc>
              <a:spcBef>
                <a:spcPts val="3000"/>
              </a:spcBef>
            </a:pPr>
            <a:r>
              <a:rPr lang="en-US" sz="9600" cap="none" spc="0">
                <a:solidFill>
                  <a:schemeClr val="bg2"/>
                </a:solidFill>
                <a:latin typeface="Arial"/>
                <a:ea typeface="Helvetica Light"/>
                <a:cs typeface="Arial"/>
              </a:rPr>
              <a:t>Q&amp;A?</a:t>
            </a:r>
            <a:endParaRPr lang="en-US" sz="9600" cap="none" spc="0">
              <a:solidFill>
                <a:schemeClr val="bg2"/>
              </a:solidFill>
              <a:latin typeface="Arial" panose="020B0604020202020204" pitchFamily="34" charset="0"/>
              <a:ea typeface="Helvetica Light"/>
              <a:cs typeface="Arial" panose="020B0604020202020204" pitchFamily="34" charset="0"/>
            </a:endParaRPr>
          </a:p>
        </p:txBody>
      </p:sp>
      <p:pic>
        <p:nvPicPr>
          <p:cNvPr id="3" name="Picture 3">
            <a:extLst>
              <a:ext uri="{FF2B5EF4-FFF2-40B4-BE49-F238E27FC236}">
                <a16:creationId xmlns:a16="http://schemas.microsoft.com/office/drawing/2014/main" id="{19FD1533-0290-4165-97A2-1385CA9D037C}"/>
              </a:ext>
            </a:extLst>
          </p:cNvPr>
          <p:cNvPicPr>
            <a:picLocks noChangeAspect="1"/>
          </p:cNvPicPr>
          <p:nvPr/>
        </p:nvPicPr>
        <p:blipFill>
          <a:blip r:embed="rId3"/>
          <a:stretch>
            <a:fillRect/>
          </a:stretch>
        </p:blipFill>
        <p:spPr>
          <a:xfrm>
            <a:off x="2068287" y="3359547"/>
            <a:ext cx="10123713" cy="6458346"/>
          </a:xfrm>
          <a:prstGeom prst="rect">
            <a:avLst/>
          </a:prstGeom>
        </p:spPr>
      </p:pic>
      <p:sp>
        <p:nvSpPr>
          <p:cNvPr id="6" name="TextBox 5">
            <a:extLst>
              <a:ext uri="{FF2B5EF4-FFF2-40B4-BE49-F238E27FC236}">
                <a16:creationId xmlns:a16="http://schemas.microsoft.com/office/drawing/2014/main" id="{B3F72CDE-857D-4232-A197-7BEDBE5333C7}"/>
              </a:ext>
            </a:extLst>
          </p:cNvPr>
          <p:cNvSpPr txBox="1"/>
          <p:nvPr/>
        </p:nvSpPr>
        <p:spPr>
          <a:xfrm>
            <a:off x="11525250" y="8264265"/>
            <a:ext cx="12192000" cy="5909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US" sz="3600">
                <a:solidFill>
                  <a:srgbClr val="C00000"/>
                </a:solidFill>
              </a:rPr>
              <a:t>TEAM 7 – Jira’s Nightmare</a:t>
            </a:r>
            <a:endParaRPr lang="en-US" sz="3600">
              <a:solidFill>
                <a:srgbClr val="C00000"/>
              </a:solidFill>
              <a:cs typeface="Arial"/>
            </a:endParaRPr>
          </a:p>
        </p:txBody>
      </p:sp>
    </p:spTree>
    <p:extLst>
      <p:ext uri="{BB962C8B-B14F-4D97-AF65-F5344CB8AC3E}">
        <p14:creationId xmlns:p14="http://schemas.microsoft.com/office/powerpoint/2010/main" val="3368416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99"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200" b="1" i="0" u="none" strike="noStrike" kern="0" cap="none" spc="0" normalizeH="0" baseline="0" noProof="0">
                <a:ln>
                  <a:noFill/>
                </a:ln>
                <a:solidFill>
                  <a:srgbClr val="DE411B"/>
                </a:solidFill>
                <a:effectLst/>
                <a:uLnTx/>
                <a:uFillTx/>
                <a:latin typeface="Arial" panose="020B0604020202020204"/>
                <a:ea typeface="+mn-ea"/>
                <a:cs typeface="+mn-cs"/>
                <a:sym typeface="Helvetica"/>
              </a:rPr>
              <a:t>1</a:t>
            </a:r>
          </a:p>
        </p:txBody>
      </p:sp>
      <p:sp>
        <p:nvSpPr>
          <p:cNvPr id="500"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a:ln>
                  <a:noFill/>
                </a:ln>
                <a:solidFill>
                  <a:srgbClr val="FFFFFF"/>
                </a:solidFill>
                <a:effectLst/>
                <a:uLnTx/>
                <a:uFillTx/>
                <a:latin typeface="Arial" panose="020B0604020202020204"/>
                <a:ea typeface="+mn-ea"/>
                <a:cs typeface="+mn-cs"/>
                <a:sym typeface="Helvetica"/>
              </a:rPr>
              <a:t>Endava Book Sharing</a:t>
            </a:r>
            <a:endParaRPr kumimoji="0" sz="7000" b="1" i="0" u="none" strike="noStrike" kern="0" cap="none" spc="-209" normalizeH="0" baseline="0" noProof="0">
              <a:ln>
                <a:noFill/>
              </a:ln>
              <a:solidFill>
                <a:srgbClr val="FFFFFF"/>
              </a:solidFill>
              <a:effectLst/>
              <a:uLnTx/>
              <a:uFillTx/>
              <a:latin typeface="Arial" panose="020B0604020202020204"/>
              <a:ea typeface="+mn-ea"/>
              <a:cs typeface="+mn-cs"/>
              <a:sym typeface="Helvetica"/>
            </a:endParaRPr>
          </a:p>
        </p:txBody>
      </p:sp>
      <p:sp>
        <p:nvSpPr>
          <p:cNvPr id="501" name="The background is different"/>
          <p:cNvSpPr txBox="1"/>
          <p:nvPr/>
        </p:nvSpPr>
        <p:spPr>
          <a:xfrm>
            <a:off x="3066033" y="8577565"/>
            <a:ext cx="14246805" cy="6011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US" sz="1800" b="1" i="0" u="none" strike="noStrike" kern="0" cap="all" spc="180" normalizeH="0" baseline="0" noProof="0">
                <a:ln>
                  <a:noFill/>
                </a:ln>
                <a:solidFill>
                  <a:srgbClr val="FFFFFF"/>
                </a:solidFill>
                <a:effectLst/>
                <a:uLnTx/>
                <a:uFillTx/>
                <a:latin typeface="Arial" panose="020B0604020202020204"/>
                <a:ea typeface="+mn-ea"/>
                <a:cs typeface="Arial"/>
                <a:sym typeface="Helvetica"/>
              </a:rPr>
              <a:t>Application’s description</a:t>
            </a:r>
          </a:p>
          <a:p>
            <a:pPr marL="0" marR="0" lvl="0" indent="0" algn="l" defTabSz="470262" rtl="0" eaLnBrk="1" fontAlgn="auto" latinLnBrk="0" hangingPunct="0">
              <a:lnSpc>
                <a:spcPct val="90000"/>
              </a:lnSpc>
              <a:spcBef>
                <a:spcPts val="0"/>
              </a:spcBef>
              <a:spcAft>
                <a:spcPts val="0"/>
              </a:spcAft>
              <a:buClrTx/>
              <a:buSzTx/>
              <a:buFontTx/>
              <a:buNone/>
              <a:tabLst/>
              <a:defRPr/>
            </a:pPr>
            <a:endParaRPr kumimoji="0" sz="1800" b="1" i="0" u="none" strike="noStrike" kern="0" cap="all" spc="180" normalizeH="0" baseline="0" noProof="0">
              <a:ln>
                <a:noFill/>
              </a:ln>
              <a:solidFill>
                <a:srgbClr val="FFFFFF"/>
              </a:solidFill>
              <a:effectLst/>
              <a:uLnTx/>
              <a:uFillTx/>
              <a:latin typeface="Arial" panose="020B0604020202020204"/>
              <a:ea typeface="+mn-ea"/>
              <a:cs typeface="+mn-cs"/>
              <a:sym typeface="Helvetica"/>
            </a:endParaRPr>
          </a:p>
        </p:txBody>
      </p:sp>
      <p:pic>
        <p:nvPicPr>
          <p:cNvPr id="503"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0583935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4</a:t>
            </a:fld>
            <a:endParaRPr/>
          </a:p>
        </p:txBody>
      </p:sp>
      <p:sp>
        <p:nvSpPr>
          <p:cNvPr id="117" name="Client Name  Presentation Title  -  1. Chapter Name"/>
          <p:cNvSpPr txBox="1">
            <a:spLocks noGrp="1"/>
          </p:cNvSpPr>
          <p:nvPr>
            <p:ph type="body" sz="quarter" idx="13"/>
          </p:nvPr>
        </p:nvSpPr>
        <p:spPr>
          <a:xfrm>
            <a:off x="1703286" y="210051"/>
            <a:ext cx="5355632" cy="390491"/>
          </a:xfrm>
          <a:prstGeom prst="rect">
            <a:avLst/>
          </a:prstGeom>
        </p:spPr>
        <p:txBody>
          <a:bodyPr/>
          <a:lstStyle/>
          <a:p>
            <a:pPr marL="0" indent="0">
              <a:buSzTx/>
              <a:buNone/>
              <a:defRPr sz="1600"/>
            </a:pPr>
            <a:r>
              <a:rPr b="1">
                <a:solidFill>
                  <a:srgbClr val="929292"/>
                </a:solidFill>
                <a:latin typeface="+mn-lt"/>
                <a:ea typeface="+mn-ea"/>
                <a:cs typeface="+mn-cs"/>
                <a:sym typeface="Helvetica"/>
              </a:rPr>
              <a:t> </a:t>
            </a:r>
            <a:r>
              <a:rPr lang="en-US" b="1">
                <a:solidFill>
                  <a:srgbClr val="929292"/>
                </a:solidFill>
                <a:latin typeface="+mn-lt"/>
                <a:ea typeface="+mn-ea"/>
                <a:cs typeface="+mn-cs"/>
                <a:sym typeface="Helvetica"/>
              </a:rPr>
              <a:t>Book Sharing Application</a:t>
            </a:r>
            <a:r>
              <a:rPr>
                <a:solidFill>
                  <a:srgbClr val="929292"/>
                </a:solidFill>
              </a:rPr>
              <a:t>  - </a:t>
            </a:r>
            <a:r>
              <a:t> </a:t>
            </a:r>
            <a:r>
              <a:rPr b="1">
                <a:solidFill>
                  <a:srgbClr val="DE411B"/>
                </a:solidFill>
                <a:latin typeface="+mn-lt"/>
                <a:ea typeface="+mn-ea"/>
                <a:cs typeface="+mn-cs"/>
                <a:sym typeface="Helvetica"/>
              </a:rPr>
              <a:t>1. </a:t>
            </a:r>
            <a:r>
              <a:rPr lang="en-US" b="1">
                <a:solidFill>
                  <a:srgbClr val="DE411B"/>
                </a:solidFill>
                <a:latin typeface="+mn-lt"/>
                <a:ea typeface="+mn-ea"/>
                <a:cs typeface="+mn-cs"/>
                <a:sym typeface="Helvetica"/>
              </a:rPr>
              <a:t>Endava Book Sharing</a:t>
            </a:r>
            <a:endParaRPr b="1">
              <a:solidFill>
                <a:srgbClr val="DE411B"/>
              </a:solidFill>
              <a:latin typeface="+mn-lt"/>
              <a:ea typeface="+mn-ea"/>
              <a:cs typeface="+mn-cs"/>
              <a:sym typeface="Helvetica"/>
            </a:endParaRPr>
          </a:p>
        </p:txBody>
      </p:sp>
      <p:sp>
        <p:nvSpPr>
          <p:cNvPr id="119" name="Aesthetically pleasing and professional looking materials contribute to the emotional state of their audience, and those emotions will absolutely impact their decision to chose Endava as a business partner.…"/>
          <p:cNvSpPr txBox="1"/>
          <p:nvPr/>
        </p:nvSpPr>
        <p:spPr>
          <a:xfrm>
            <a:off x="9730367" y="4939687"/>
            <a:ext cx="12746449" cy="56267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b="0" i="0">
                <a:effectLst/>
              </a:rPr>
              <a:t>	The only one thing that could replace a book, is the next book. Based on this idea, we developed the Book Sharing application, a way to help book lovers to share not only the books themselves, but also opinions and emotions about the book they’ve just read.</a:t>
            </a:r>
          </a:p>
          <a:p>
            <a:pPr algn="ctr" defTabSz="821531">
              <a:lnSpc>
                <a:spcPct val="150000"/>
              </a:lnSpc>
              <a:defRPr sz="2000" b="0" cap="none" spc="0">
                <a:solidFill>
                  <a:srgbClr val="5E5E5E"/>
                </a:solidFill>
                <a:latin typeface="Helvetica Light"/>
                <a:ea typeface="Helvetica Light"/>
                <a:cs typeface="Helvetica Light"/>
                <a:sym typeface="Helvetica Light"/>
              </a:defRPr>
            </a:pPr>
            <a:endParaRPr lang="en-US" sz="2000" b="0">
              <a:cs typeface="Arial"/>
            </a:endParaRPr>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b="0">
                <a:cs typeface="Arial"/>
              </a:rPr>
              <a:t>Book</a:t>
            </a:r>
            <a:r>
              <a:rPr lang="en-US" sz="2000" b="0">
                <a:ea typeface="+mn-lt"/>
                <a:cs typeface="+mn-lt"/>
              </a:rPr>
              <a:t> Sharing it's a web library where users can share and borrow paper books.</a:t>
            </a:r>
            <a:endParaRPr lang="en-US" sz="2000" b="0">
              <a:cs typeface="Arial"/>
            </a:endParaRPr>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b="0">
                <a:ea typeface="+mn-lt"/>
                <a:cs typeface="+mn-lt"/>
              </a:rPr>
              <a:t>A user can make an account, upload books that he wants to share, take a book to read for 2 weeks. Also, to</a:t>
            </a:r>
            <a:endParaRPr lang="en-US" sz="2000"/>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b="0">
                <a:ea typeface="+mn-lt"/>
                <a:cs typeface="+mn-lt"/>
              </a:rPr>
              <a:t>write a review and rate the book that he read, reserve a book and add it to the wish list.</a:t>
            </a:r>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b="0">
                <a:ea typeface="+mn-lt"/>
                <a:cs typeface="+mn-lt"/>
              </a:rPr>
              <a:t>If he deleted his account or forgot the credentials, it can be restored.</a:t>
            </a:r>
          </a:p>
          <a:p>
            <a:pPr algn="ctr" defTabSz="821531">
              <a:lnSpc>
                <a:spcPct val="150000"/>
              </a:lnSpc>
              <a:defRPr sz="2000" b="0" cap="none" spc="0">
                <a:solidFill>
                  <a:srgbClr val="5E5E5E"/>
                </a:solidFill>
                <a:latin typeface="Helvetica Light"/>
                <a:ea typeface="Helvetica Light"/>
                <a:cs typeface="Helvetica Light"/>
                <a:sym typeface="Helvetica Light"/>
              </a:defRPr>
            </a:pPr>
            <a:endParaRPr lang="en-US" sz="2000">
              <a:cs typeface="Arial"/>
            </a:endParaRPr>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a:ea typeface="+mn-lt"/>
                <a:cs typeface="+mn-lt"/>
              </a:rPr>
              <a:t>This project can be implemented in schools, universities or companies to popularize reading of paper books</a:t>
            </a:r>
            <a:endParaRPr lang="en-US" sz="2000"/>
          </a:p>
          <a:p>
            <a:pPr algn="ctr" defTabSz="821531">
              <a:lnSpc>
                <a:spcPct val="150000"/>
              </a:lnSpc>
              <a:defRPr sz="2000" b="0" cap="none" spc="0">
                <a:solidFill>
                  <a:srgbClr val="5E5E5E"/>
                </a:solidFill>
                <a:latin typeface="Helvetica Light"/>
                <a:ea typeface="Helvetica Light"/>
                <a:cs typeface="Helvetica Light"/>
                <a:sym typeface="Helvetica Light"/>
              </a:defRPr>
            </a:pPr>
            <a:r>
              <a:rPr lang="en-US" sz="2000">
                <a:ea typeface="+mn-lt"/>
                <a:cs typeface="+mn-lt"/>
              </a:rPr>
              <a:t>and help people interact, communicate and organize free time activities.  </a:t>
            </a:r>
          </a:p>
          <a:p>
            <a:pPr algn="ctr" defTabSz="821531">
              <a:lnSpc>
                <a:spcPct val="150000"/>
              </a:lnSpc>
              <a:defRPr sz="2000" b="0" cap="none" spc="0">
                <a:solidFill>
                  <a:srgbClr val="5E5E5E"/>
                </a:solidFill>
                <a:latin typeface="Helvetica Light"/>
                <a:ea typeface="Helvetica Light"/>
                <a:cs typeface="Helvetica Light"/>
                <a:sym typeface="Helvetica Light"/>
              </a:defRPr>
            </a:pPr>
            <a:endParaRPr lang="en-US"/>
          </a:p>
        </p:txBody>
      </p:sp>
      <p:sp>
        <p:nvSpPr>
          <p:cNvPr id="123" name="People are emotional beings and react as such, even in a business capacity, and even though they think they can exclude their feelings when making critical decisions.…"/>
          <p:cNvSpPr txBox="1"/>
          <p:nvPr/>
        </p:nvSpPr>
        <p:spPr>
          <a:xfrm>
            <a:off x="1699548" y="7338453"/>
            <a:ext cx="6585250" cy="4520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spAutoFit/>
          </a:bodyPr>
          <a:lstStyle/>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a:latin typeface="Arial"/>
              <a:cs typeface="Arial"/>
            </a:endParaRPr>
          </a:p>
        </p:txBody>
      </p:sp>
      <p:sp>
        <p:nvSpPr>
          <p:cNvPr id="124" name="Presentation Matters"/>
          <p:cNvSpPr txBox="1"/>
          <p:nvPr/>
        </p:nvSpPr>
        <p:spPr>
          <a:xfrm>
            <a:off x="1434174" y="5208010"/>
            <a:ext cx="6558413" cy="9889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5000" cap="none" spc="-150">
                <a:solidFill>
                  <a:srgbClr val="1D1D1D"/>
                </a:solidFill>
              </a:defRPr>
            </a:lvl1pPr>
          </a:lstStyle>
          <a:p>
            <a:pPr algn="ctr"/>
            <a:r>
              <a:rPr lang="en-US"/>
              <a:t> </a:t>
            </a:r>
            <a:r>
              <a:rPr lang="en-US" sz="7200"/>
              <a:t>Book  Sharing</a:t>
            </a:r>
            <a:endParaRPr lang="en-US" sz="7200">
              <a:cs typeface="Arial"/>
            </a:endParaRPr>
          </a:p>
        </p:txBody>
      </p:sp>
      <p:sp>
        <p:nvSpPr>
          <p:cNvPr id="125" name="If you disagree, please…"/>
          <p:cNvSpPr txBox="1"/>
          <p:nvPr/>
        </p:nvSpPr>
        <p:spPr>
          <a:xfrm>
            <a:off x="2961296" y="6745232"/>
            <a:ext cx="4061754" cy="393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spAutoFit/>
          </a:bodyPr>
          <a:lstStyle/>
          <a:p>
            <a:pPr algn="ctr">
              <a:defRPr spc="198">
                <a:solidFill>
                  <a:srgbClr val="000000"/>
                </a:solidFill>
              </a:defRPr>
            </a:pPr>
            <a:r>
              <a:rPr lang="en-US" b="0">
                <a:ea typeface="+mn-lt"/>
                <a:cs typeface="+mn-lt"/>
              </a:rPr>
              <a:t>web library application</a:t>
            </a:r>
            <a:endParaRPr lang="en-US"/>
          </a:p>
        </p:txBody>
      </p:sp>
      <p:sp>
        <p:nvSpPr>
          <p:cNvPr id="126" name="Line"/>
          <p:cNvSpPr/>
          <p:nvPr/>
        </p:nvSpPr>
        <p:spPr>
          <a:xfrm flipV="1">
            <a:off x="9049136" y="4075452"/>
            <a:ext cx="1" cy="5733128"/>
          </a:xfrm>
          <a:prstGeom prst="line">
            <a:avLst/>
          </a:prstGeom>
          <a:ln w="25400" cap="rnd">
            <a:solidFill>
              <a:srgbClr val="000000"/>
            </a:solidFill>
            <a:custDash>
              <a:ds d="100000" sp="200000"/>
            </a:custDash>
            <a:miter lim="400000"/>
          </a:ln>
        </p:spPr>
        <p:txBody>
          <a:bodyPr lIns="0" tIns="0" rIns="0" bIns="0" anchor="ctr"/>
          <a:lstStyle/>
          <a:p>
            <a:pPr algn="ctr" defTabSz="825500">
              <a:lnSpc>
                <a:spcPct val="100000"/>
              </a:lnSpc>
              <a:defRPr sz="3200" cap="none" spc="0"/>
            </a:pPr>
            <a:endParaRPr/>
          </a:p>
        </p:txBody>
      </p:sp>
      <p:sp>
        <p:nvSpPr>
          <p:cNvPr id="26" name="TextBox 25">
            <a:extLst>
              <a:ext uri="{FF2B5EF4-FFF2-40B4-BE49-F238E27FC236}">
                <a16:creationId xmlns:a16="http://schemas.microsoft.com/office/drawing/2014/main" id="{5BF4ED8D-B17B-CB44-B6D9-258E3DDCE5AE}"/>
              </a:ext>
            </a:extLst>
          </p:cNvPr>
          <p:cNvSpPr txBox="1"/>
          <p:nvPr/>
        </p:nvSpPr>
        <p:spPr>
          <a:xfrm>
            <a:off x="7858539" y="119270"/>
            <a:ext cx="2491409" cy="369332"/>
          </a:xfrm>
          <a:prstGeom prst="rect">
            <a:avLst/>
          </a:prstGeom>
          <a:noFill/>
        </p:spPr>
        <p:txBody>
          <a:bodyPr wrap="square" rtlCol="0">
            <a:spAutoFit/>
          </a:bodyPr>
          <a:lstStyle/>
          <a:p>
            <a:r>
              <a:rPr lang="en-RO"/>
              <a:t>dsgdfghgjf</a:t>
            </a:r>
          </a:p>
        </p:txBody>
      </p:sp>
      <p:pic>
        <p:nvPicPr>
          <p:cNvPr id="2" name="Picture 2" descr="Text&#10;&#10;Description automatically generated">
            <a:extLst>
              <a:ext uri="{FF2B5EF4-FFF2-40B4-BE49-F238E27FC236}">
                <a16:creationId xmlns:a16="http://schemas.microsoft.com/office/drawing/2014/main" id="{380EB23E-59E9-42A2-A6F3-5C1A908D5C40}"/>
              </a:ext>
            </a:extLst>
          </p:cNvPr>
          <p:cNvPicPr>
            <a:picLocks noChangeAspect="1"/>
          </p:cNvPicPr>
          <p:nvPr/>
        </p:nvPicPr>
        <p:blipFill>
          <a:blip r:embed="rId3"/>
          <a:stretch>
            <a:fillRect/>
          </a:stretch>
        </p:blipFill>
        <p:spPr>
          <a:xfrm>
            <a:off x="17898855" y="405296"/>
            <a:ext cx="5050971" cy="3344753"/>
          </a:xfrm>
          <a:prstGeom prst="rect">
            <a:avLst/>
          </a:prstGeom>
        </p:spPr>
      </p:pic>
      <p:pic>
        <p:nvPicPr>
          <p:cNvPr id="15" name="Picture 13" descr="Picture 13">
            <a:extLst>
              <a:ext uri="{FF2B5EF4-FFF2-40B4-BE49-F238E27FC236}">
                <a16:creationId xmlns:a16="http://schemas.microsoft.com/office/drawing/2014/main" id="{4F03200B-74E3-43EE-8218-D75649E78C93}"/>
              </a:ext>
            </a:extLst>
          </p:cNvPr>
          <p:cNvPicPr>
            <a:picLocks noChangeAspect="1"/>
          </p:cNvPicPr>
          <p:nvPr/>
        </p:nvPicPr>
        <p:blipFill>
          <a:blip r:embed="rId4"/>
          <a:stretch>
            <a:fillRect/>
          </a:stretch>
        </p:blipFill>
        <p:spPr>
          <a:xfrm>
            <a:off x="1434174" y="3199697"/>
            <a:ext cx="2716574" cy="898445"/>
          </a:xfrm>
          <a:prstGeom prst="rect">
            <a:avLst/>
          </a:prstGeom>
          <a:ln w="12700">
            <a:miter lim="400000"/>
          </a:ln>
        </p:spPr>
      </p:pic>
      <p:sp>
        <p:nvSpPr>
          <p:cNvPr id="4" name="TextBox 3">
            <a:extLst>
              <a:ext uri="{FF2B5EF4-FFF2-40B4-BE49-F238E27FC236}">
                <a16:creationId xmlns:a16="http://schemas.microsoft.com/office/drawing/2014/main" id="{D2433F0E-0638-4799-8025-CC3CD4EA9E14}"/>
              </a:ext>
            </a:extLst>
          </p:cNvPr>
          <p:cNvSpPr txBox="1"/>
          <p:nvPr/>
        </p:nvSpPr>
        <p:spPr>
          <a:xfrm>
            <a:off x="9730367" y="3315630"/>
            <a:ext cx="7502664" cy="759822"/>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nchor="ctr">
            <a:spAutoFit/>
          </a:bodyPr>
          <a:lstStyle/>
          <a:p>
            <a:pPr algn="ctr" defTabSz="821531">
              <a:lnSpc>
                <a:spcPct val="100000"/>
              </a:lnSpc>
              <a:spcBef>
                <a:spcPts val="3000"/>
              </a:spcBef>
            </a:pPr>
            <a:r>
              <a:rPr lang="en-US" sz="4000" cap="none" spc="0">
                <a:solidFill>
                  <a:schemeClr val="bg2"/>
                </a:solidFill>
                <a:latin typeface="Arial" panose="020B0604020202020204" pitchFamily="34" charset="0"/>
                <a:ea typeface="Helvetica Light"/>
                <a:cs typeface="Arial" panose="020B0604020202020204" pitchFamily="34" charset="0"/>
                <a:sym typeface="Helvetica Light"/>
              </a:rPr>
              <a:t>Application’s Description</a:t>
            </a:r>
            <a:r>
              <a:rPr lang="en-US" sz="4000" cap="none" spc="0">
                <a:solidFill>
                  <a:srgbClr val="5E5E5E"/>
                </a:solidFill>
                <a:latin typeface="Arial" panose="020B0604020202020204" pitchFamily="34" charset="0"/>
                <a:ea typeface="Helvetica Light"/>
                <a:cs typeface="Arial" panose="020B0604020202020204" pitchFamily="34" charset="0"/>
                <a:sym typeface="Helvetica Light"/>
              </a:rPr>
              <a:t> </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81"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en-US"/>
              <a:t>2</a:t>
            </a:r>
            <a:endParaRPr/>
          </a:p>
        </p:txBody>
      </p:sp>
      <p:sp>
        <p:nvSpPr>
          <p:cNvPr id="48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en-US"/>
              <a:t>Jira’s Nightmare</a:t>
            </a:r>
            <a:endParaRPr/>
          </a:p>
        </p:txBody>
      </p:sp>
      <p:sp>
        <p:nvSpPr>
          <p:cNvPr id="48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r>
              <a:rPr lang="en-US"/>
              <a:t>Scrum team 7 members</a:t>
            </a:r>
            <a:endParaRPr/>
          </a:p>
        </p:txBody>
      </p:sp>
      <p:pic>
        <p:nvPicPr>
          <p:cNvPr id="485"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97686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580" name="Client Name  Presentation Title  -  1. Chapter Name"/>
          <p:cNvSpPr txBox="1">
            <a:spLocks noGrp="1"/>
          </p:cNvSpPr>
          <p:nvPr>
            <p:ph type="body" sz="quarter" idx="13"/>
          </p:nvPr>
        </p:nvSpPr>
        <p:spPr>
          <a:xfrm>
            <a:off x="1703286" y="210051"/>
            <a:ext cx="4789772" cy="390491"/>
          </a:xfrm>
          <a:prstGeom prst="rect">
            <a:avLst/>
          </a:prstGeom>
        </p:spPr>
        <p:txBody>
          <a:bodyPr/>
          <a:lstStyle/>
          <a:p>
            <a:pPr marL="0" indent="0">
              <a:buSzTx/>
              <a:buNone/>
              <a:defRPr sz="1600"/>
            </a:pPr>
            <a:r>
              <a:rPr lang="en-US" b="1">
                <a:solidFill>
                  <a:srgbClr val="929292"/>
                </a:solidFill>
                <a:latin typeface="+mn-lt"/>
                <a:ea typeface="+mn-ea"/>
                <a:cs typeface="+mn-cs"/>
                <a:sym typeface="Helvetica"/>
              </a:rPr>
              <a:t>Book Sharing Application</a:t>
            </a:r>
            <a:r>
              <a:rPr>
                <a:solidFill>
                  <a:srgbClr val="929292"/>
                </a:solidFill>
              </a:rPr>
              <a:t>  - </a:t>
            </a:r>
            <a:r>
              <a:t> </a:t>
            </a:r>
            <a:r>
              <a:rPr lang="en-US" b="1">
                <a:solidFill>
                  <a:srgbClr val="DE411B"/>
                </a:solidFill>
                <a:latin typeface="+mn-lt"/>
                <a:ea typeface="+mn-ea"/>
                <a:cs typeface="+mn-cs"/>
                <a:sym typeface="Helvetica"/>
              </a:rPr>
              <a:t>2</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Jira’s Nightmare</a:t>
            </a:r>
            <a:endParaRPr b="1">
              <a:solidFill>
                <a:srgbClr val="DE411B"/>
              </a:solidFill>
              <a:latin typeface="+mn-lt"/>
              <a:ea typeface="+mn-ea"/>
              <a:cs typeface="+mn-cs"/>
              <a:sym typeface="Helvetica"/>
            </a:endParaRPr>
          </a:p>
        </p:txBody>
      </p:sp>
      <p:sp>
        <p:nvSpPr>
          <p:cNvPr id="588" name="Team"/>
          <p:cNvSpPr txBox="1"/>
          <p:nvPr/>
        </p:nvSpPr>
        <p:spPr>
          <a:xfrm>
            <a:off x="2150481" y="3049104"/>
            <a:ext cx="13138828" cy="1120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a:lnSpc>
                <a:spcPct val="70000"/>
              </a:lnSpc>
              <a:defRPr sz="7000" cap="none" spc="-209">
                <a:solidFill>
                  <a:srgbClr val="000000"/>
                </a:solidFill>
              </a:defRPr>
            </a:lvl1pPr>
          </a:lstStyle>
          <a:p>
            <a:endParaRPr/>
          </a:p>
        </p:txBody>
      </p:sp>
      <p:sp>
        <p:nvSpPr>
          <p:cNvPr id="589" name="Rectangle"/>
          <p:cNvSpPr/>
          <p:nvPr/>
        </p:nvSpPr>
        <p:spPr>
          <a:xfrm>
            <a:off x="5092699" y="6744250"/>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590" name="Insert Name…"/>
          <p:cNvSpPr txBox="1"/>
          <p:nvPr/>
        </p:nvSpPr>
        <p:spPr>
          <a:xfrm>
            <a:off x="5719078" y="3049104"/>
            <a:ext cx="4647914" cy="1346377"/>
          </a:xfrm>
          <a:prstGeom prst="rect">
            <a:avLst/>
          </a:prstGeom>
          <a:solidFill>
            <a:schemeClr val="bg1">
              <a:lumMod val="20000"/>
              <a:lumOff val="80000"/>
            </a:schemeClr>
          </a:solidFill>
          <a:ln w="12700">
            <a:solidFill>
              <a:srgbClr val="FFC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2251" tIns="52251" rIns="52251" bIns="52251" anchor="t"/>
          <a:lstStyle/>
          <a:p>
            <a:pPr>
              <a:lnSpc>
                <a:spcPct val="100000"/>
              </a:lnSpc>
              <a:defRPr sz="2800" cap="none" spc="-84">
                <a:solidFill>
                  <a:srgbClr val="000000"/>
                </a:solidFill>
              </a:defRPr>
            </a:pPr>
            <a:r>
              <a:rPr lang="en-US" err="1">
                <a:solidFill>
                  <a:schemeClr val="accent1"/>
                </a:solidFill>
                <a:cs typeface="Arial"/>
              </a:rPr>
              <a:t>Gheorghii</a:t>
            </a:r>
            <a:r>
              <a:rPr lang="en-US">
                <a:solidFill>
                  <a:schemeClr val="accent1"/>
                </a:solidFill>
                <a:cs typeface="Arial"/>
              </a:rPr>
              <a:t> </a:t>
            </a:r>
            <a:r>
              <a:rPr lang="en-US" err="1">
                <a:solidFill>
                  <a:schemeClr val="accent1"/>
                </a:solidFill>
                <a:cs typeface="Arial"/>
              </a:rPr>
              <a:t>Mosin</a:t>
            </a:r>
            <a:endParaRPr lang="en-US">
              <a:solidFill>
                <a:schemeClr val="accent1"/>
              </a:solidFill>
              <a:cs typeface="Arial"/>
            </a:endParaRPr>
          </a:p>
          <a:p>
            <a:pPr lvl="1" indent="0" defTabSz="825500">
              <a:spcBef>
                <a:spcPts val="800"/>
              </a:spcBef>
              <a:defRPr sz="1400" spc="153">
                <a:solidFill>
                  <a:srgbClr val="48545B"/>
                </a:solidFill>
              </a:defRPr>
            </a:pPr>
            <a:r>
              <a:rPr lang="en-US">
                <a:cs typeface="Arial"/>
              </a:rPr>
              <a:t>Scrum Master</a:t>
            </a:r>
            <a:endParaRPr>
              <a:cs typeface="Arial"/>
            </a:endParaRPr>
          </a:p>
          <a:p>
            <a:pPr defTabSz="821531">
              <a:lnSpc>
                <a:spcPct val="100000"/>
              </a:lnSpc>
              <a:defRPr sz="1400" b="0" cap="none" spc="0">
                <a:solidFill>
                  <a:srgbClr val="5E5E5E"/>
                </a:solidFill>
              </a:defRPr>
            </a:pPr>
            <a:r>
              <a:rPr lang="en-US">
                <a:hlinkClick r:id="rId3"/>
              </a:rPr>
              <a:t>gheorgii.mosin</a:t>
            </a:r>
            <a:r>
              <a:rPr>
                <a:hlinkClick r:id="rId3"/>
              </a:rPr>
              <a:t>@endava.com</a:t>
            </a:r>
            <a:endParaRPr>
              <a:cs typeface="Arial"/>
              <a:hlinkClick r:id="rId3"/>
            </a:endParaRPr>
          </a:p>
          <a:p>
            <a:pPr defTabSz="821531">
              <a:lnSpc>
                <a:spcPct val="100000"/>
              </a:lnSpc>
              <a:defRPr sz="1400" b="0" cap="none" spc="0">
                <a:solidFill>
                  <a:srgbClr val="5E5E5E"/>
                </a:solidFill>
              </a:defRPr>
            </a:pPr>
            <a:endParaRPr>
              <a:cs typeface="Arial"/>
            </a:endParaRPr>
          </a:p>
        </p:txBody>
      </p:sp>
      <p:sp>
        <p:nvSpPr>
          <p:cNvPr id="591" name="Insert Name…"/>
          <p:cNvSpPr txBox="1"/>
          <p:nvPr/>
        </p:nvSpPr>
        <p:spPr>
          <a:xfrm>
            <a:off x="10366992" y="6858000"/>
            <a:ext cx="4647914" cy="1232626"/>
          </a:xfrm>
          <a:prstGeom prst="rect">
            <a:avLst/>
          </a:prstGeom>
          <a:solidFill>
            <a:schemeClr val="accent2">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t"/>
          <a:lstStyle/>
          <a:p>
            <a:pPr>
              <a:lnSpc>
                <a:spcPct val="100000"/>
              </a:lnSpc>
              <a:defRPr sz="2800" cap="none" spc="-84">
                <a:solidFill>
                  <a:srgbClr val="000000"/>
                </a:solidFill>
              </a:defRPr>
            </a:pPr>
            <a:r>
              <a:rPr lang="en-US">
                <a:cs typeface="Arial"/>
              </a:rPr>
              <a:t>Ecaterina Tabac</a:t>
            </a:r>
          </a:p>
          <a:p>
            <a:pPr lvl="1" indent="0" defTabSz="825500">
              <a:spcBef>
                <a:spcPts val="800"/>
              </a:spcBef>
              <a:defRPr sz="1400" spc="153">
                <a:solidFill>
                  <a:srgbClr val="48545B"/>
                </a:solidFill>
              </a:defRPr>
            </a:pPr>
            <a:r>
              <a:rPr lang="en-US">
                <a:cs typeface="Arial"/>
              </a:rPr>
              <a:t>Performance intern</a:t>
            </a:r>
            <a:endParaRPr>
              <a:cs typeface="Arial"/>
            </a:endParaRPr>
          </a:p>
          <a:p>
            <a:pPr defTabSz="821531">
              <a:lnSpc>
                <a:spcPct val="100000"/>
              </a:lnSpc>
              <a:defRPr sz="1400" b="0" cap="none" spc="0">
                <a:solidFill>
                  <a:srgbClr val="5E5E5E"/>
                </a:solidFill>
              </a:defRPr>
            </a:pPr>
            <a:r>
              <a:rPr lang="en-US">
                <a:hlinkClick r:id="rId3"/>
              </a:rPr>
              <a:t>ecaterina.tabac</a:t>
            </a:r>
            <a:r>
              <a:rPr>
                <a:hlinkClick r:id="rId3"/>
              </a:rPr>
              <a:t>@endava.com</a:t>
            </a:r>
            <a:endParaRPr>
              <a:cs typeface="Arial"/>
              <a:hlinkClick r:id="rId3"/>
            </a:endParaRPr>
          </a:p>
          <a:p>
            <a:pPr defTabSz="821531">
              <a:lnSpc>
                <a:spcPct val="100000"/>
              </a:lnSpc>
              <a:defRPr sz="1400" b="0" cap="none" spc="0">
                <a:solidFill>
                  <a:srgbClr val="5E5E5E"/>
                </a:solidFill>
              </a:defRPr>
            </a:pPr>
            <a:endParaRPr>
              <a:cs typeface="Arial"/>
            </a:endParaRPr>
          </a:p>
        </p:txBody>
      </p:sp>
      <p:sp>
        <p:nvSpPr>
          <p:cNvPr id="592" name="Insert Name…"/>
          <p:cNvSpPr txBox="1"/>
          <p:nvPr/>
        </p:nvSpPr>
        <p:spPr>
          <a:xfrm>
            <a:off x="10366992" y="9390213"/>
            <a:ext cx="4647914" cy="1276683"/>
          </a:xfrm>
          <a:prstGeom prst="rect">
            <a:avLst/>
          </a:prstGeom>
          <a:solidFill>
            <a:schemeClr val="accent2">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t"/>
          <a:lstStyle/>
          <a:p>
            <a:pPr>
              <a:lnSpc>
                <a:spcPct val="100000"/>
              </a:lnSpc>
              <a:defRPr sz="2800" cap="none" spc="-84">
                <a:solidFill>
                  <a:srgbClr val="000000"/>
                </a:solidFill>
              </a:defRPr>
            </a:pPr>
            <a:r>
              <a:rPr lang="en-US">
                <a:cs typeface="Arial"/>
              </a:rPr>
              <a:t>Alexei Diaconu</a:t>
            </a:r>
          </a:p>
          <a:p>
            <a:pPr lvl="1" indent="0" defTabSz="825500">
              <a:spcBef>
                <a:spcPts val="800"/>
              </a:spcBef>
              <a:defRPr sz="1400" spc="153">
                <a:solidFill>
                  <a:srgbClr val="48545B"/>
                </a:solidFill>
              </a:defRPr>
            </a:pPr>
            <a:r>
              <a:rPr lang="en-US"/>
              <a:t>Performance intern</a:t>
            </a:r>
            <a:endParaRPr/>
          </a:p>
          <a:p>
            <a:pPr defTabSz="821531">
              <a:lnSpc>
                <a:spcPct val="100000"/>
              </a:lnSpc>
              <a:defRPr sz="1400" b="0" cap="none" spc="0">
                <a:solidFill>
                  <a:srgbClr val="5E5E5E"/>
                </a:solidFill>
              </a:defRPr>
            </a:pPr>
            <a:r>
              <a:rPr lang="en-US">
                <a:hlinkClick r:id="rId3"/>
              </a:rPr>
              <a:t>alexei.diaconu</a:t>
            </a:r>
            <a:r>
              <a:rPr>
                <a:hlinkClick r:id="rId3"/>
              </a:rPr>
              <a:t>@endava.com</a:t>
            </a:r>
            <a:endParaRPr>
              <a:cs typeface="Arial"/>
              <a:hlinkClick r:id="rId3"/>
            </a:endParaRPr>
          </a:p>
          <a:p>
            <a:pPr defTabSz="821531">
              <a:lnSpc>
                <a:spcPct val="100000"/>
              </a:lnSpc>
              <a:defRPr sz="1400" b="0" cap="none" spc="0">
                <a:solidFill>
                  <a:srgbClr val="5E5E5E"/>
                </a:solidFill>
              </a:defRPr>
            </a:pPr>
            <a:endParaRPr>
              <a:cs typeface="Arial"/>
            </a:endParaRPr>
          </a:p>
        </p:txBody>
      </p:sp>
      <p:sp>
        <p:nvSpPr>
          <p:cNvPr id="593" name="Insert Name…"/>
          <p:cNvSpPr txBox="1"/>
          <p:nvPr/>
        </p:nvSpPr>
        <p:spPr>
          <a:xfrm>
            <a:off x="3012506" y="6894399"/>
            <a:ext cx="4647914" cy="1250179"/>
          </a:xfrm>
          <a:prstGeom prst="rect">
            <a:avLst/>
          </a:prstGeom>
          <a:solidFill>
            <a:schemeClr val="accent1">
              <a:lumMod val="40000"/>
              <a:lumOff val="60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2251" tIns="52251" rIns="52251" bIns="52251" anchor="t"/>
          <a:lstStyle/>
          <a:p>
            <a:pPr>
              <a:lnSpc>
                <a:spcPct val="100000"/>
              </a:lnSpc>
              <a:defRPr sz="2800" cap="none" spc="-84">
                <a:solidFill>
                  <a:srgbClr val="000000"/>
                </a:solidFill>
              </a:defRPr>
            </a:pPr>
            <a:r>
              <a:rPr lang="en-US" err="1">
                <a:cs typeface="Arial"/>
              </a:rPr>
              <a:t>Gherman</a:t>
            </a:r>
            <a:r>
              <a:rPr lang="en-US">
                <a:cs typeface="Arial"/>
              </a:rPr>
              <a:t> </a:t>
            </a:r>
            <a:r>
              <a:rPr lang="en-US" err="1">
                <a:cs typeface="Arial"/>
              </a:rPr>
              <a:t>Ciub</a:t>
            </a:r>
            <a:endParaRPr lang="en-US">
              <a:cs typeface="Arial"/>
            </a:endParaRPr>
          </a:p>
          <a:p>
            <a:pPr lvl="1" indent="0" defTabSz="825500">
              <a:spcBef>
                <a:spcPts val="800"/>
              </a:spcBef>
              <a:defRPr sz="1400" spc="153">
                <a:solidFill>
                  <a:srgbClr val="48545B"/>
                </a:solidFill>
              </a:defRPr>
            </a:pPr>
            <a:r>
              <a:rPr lang="en-US" err="1">
                <a:cs typeface="Arial"/>
              </a:rPr>
              <a:t>AUtomation</a:t>
            </a:r>
            <a:r>
              <a:rPr lang="en-US">
                <a:cs typeface="Arial"/>
              </a:rPr>
              <a:t> Intern</a:t>
            </a:r>
            <a:endParaRPr>
              <a:cs typeface="Arial"/>
            </a:endParaRPr>
          </a:p>
          <a:p>
            <a:pPr defTabSz="821531">
              <a:lnSpc>
                <a:spcPct val="100000"/>
              </a:lnSpc>
              <a:defRPr sz="1400" b="0" cap="none" spc="0">
                <a:solidFill>
                  <a:srgbClr val="5E5E5E"/>
                </a:solidFill>
              </a:defRPr>
            </a:pPr>
            <a:r>
              <a:rPr lang="en-US">
                <a:hlinkClick r:id="rId3"/>
              </a:rPr>
              <a:t>gherman.ciub</a:t>
            </a:r>
            <a:r>
              <a:rPr>
                <a:hlinkClick r:id="rId3"/>
              </a:rPr>
              <a:t>@endava.com</a:t>
            </a:r>
            <a:endParaRPr>
              <a:cs typeface="Arial"/>
              <a:hlinkClick r:id="rId3"/>
            </a:endParaRPr>
          </a:p>
          <a:p>
            <a:pPr defTabSz="821531">
              <a:lnSpc>
                <a:spcPct val="100000"/>
              </a:lnSpc>
              <a:defRPr sz="1400" b="0" cap="none" spc="0">
                <a:solidFill>
                  <a:srgbClr val="5E5E5E"/>
                </a:solidFill>
              </a:defRPr>
            </a:pPr>
            <a:endParaRPr>
              <a:cs typeface="Arial"/>
            </a:endParaRPr>
          </a:p>
        </p:txBody>
      </p:sp>
      <p:sp>
        <p:nvSpPr>
          <p:cNvPr id="594" name="Insert Name…"/>
          <p:cNvSpPr txBox="1"/>
          <p:nvPr/>
        </p:nvSpPr>
        <p:spPr>
          <a:xfrm>
            <a:off x="17492330" y="6826862"/>
            <a:ext cx="4647914" cy="1263763"/>
          </a:xfrm>
          <a:prstGeom prst="rect">
            <a:avLst/>
          </a:prstGeom>
          <a:solidFill>
            <a:schemeClr val="accent1">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t"/>
          <a:lstStyle/>
          <a:p>
            <a:pPr>
              <a:lnSpc>
                <a:spcPct val="100000"/>
              </a:lnSpc>
              <a:defRPr sz="2800" cap="none" spc="-84">
                <a:solidFill>
                  <a:srgbClr val="000000"/>
                </a:solidFill>
              </a:defRPr>
            </a:pPr>
            <a:r>
              <a:rPr lang="en-US">
                <a:cs typeface="Arial"/>
              </a:rPr>
              <a:t>Sergiu Grosu</a:t>
            </a:r>
          </a:p>
          <a:p>
            <a:pPr lvl="1" indent="0" defTabSz="825500">
              <a:spcBef>
                <a:spcPts val="800"/>
              </a:spcBef>
              <a:defRPr sz="1400" spc="153">
                <a:solidFill>
                  <a:srgbClr val="48545B"/>
                </a:solidFill>
              </a:defRPr>
            </a:pPr>
            <a:r>
              <a:rPr lang="en-US">
                <a:cs typeface="Arial"/>
              </a:rPr>
              <a:t>Automation intern</a:t>
            </a:r>
            <a:endParaRPr>
              <a:cs typeface="Arial"/>
            </a:endParaRPr>
          </a:p>
          <a:p>
            <a:pPr defTabSz="821531">
              <a:lnSpc>
                <a:spcPct val="100000"/>
              </a:lnSpc>
              <a:defRPr sz="1400" b="0" cap="none" spc="0">
                <a:solidFill>
                  <a:srgbClr val="5E5E5E"/>
                </a:solidFill>
              </a:defRPr>
            </a:pPr>
            <a:r>
              <a:rPr lang="en-US">
                <a:hlinkClick r:id="rId3"/>
              </a:rPr>
              <a:t>sergiu.grosu</a:t>
            </a:r>
            <a:r>
              <a:rPr>
                <a:hlinkClick r:id="rId3"/>
              </a:rPr>
              <a:t>@endava.com</a:t>
            </a:r>
            <a:endParaRPr>
              <a:cs typeface="Arial"/>
              <a:hlinkClick r:id="rId3"/>
            </a:endParaRPr>
          </a:p>
        </p:txBody>
      </p:sp>
      <p:sp>
        <p:nvSpPr>
          <p:cNvPr id="595" name="Insert Name…"/>
          <p:cNvSpPr txBox="1"/>
          <p:nvPr/>
        </p:nvSpPr>
        <p:spPr>
          <a:xfrm>
            <a:off x="17492330" y="9242604"/>
            <a:ext cx="4647914" cy="1346377"/>
          </a:xfrm>
          <a:prstGeom prst="rect">
            <a:avLst/>
          </a:prstGeom>
          <a:solidFill>
            <a:schemeClr val="accent1">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t"/>
          <a:lstStyle/>
          <a:p>
            <a:pPr>
              <a:lnSpc>
                <a:spcPct val="100000"/>
              </a:lnSpc>
              <a:defRPr sz="2800" cap="none" spc="-84">
                <a:solidFill>
                  <a:srgbClr val="000000"/>
                </a:solidFill>
              </a:defRPr>
            </a:pPr>
            <a:r>
              <a:rPr lang="en-US">
                <a:cs typeface="Arial"/>
              </a:rPr>
              <a:t>Victor Jardan</a:t>
            </a:r>
          </a:p>
          <a:p>
            <a:pPr lvl="1" indent="0" defTabSz="825500">
              <a:spcBef>
                <a:spcPts val="800"/>
              </a:spcBef>
              <a:defRPr sz="1400" spc="153">
                <a:solidFill>
                  <a:srgbClr val="48545B"/>
                </a:solidFill>
              </a:defRPr>
            </a:pPr>
            <a:r>
              <a:rPr lang="en-US">
                <a:cs typeface="Arial"/>
              </a:rPr>
              <a:t>Automation intern</a:t>
            </a:r>
            <a:endParaRPr>
              <a:cs typeface="Arial"/>
            </a:endParaRPr>
          </a:p>
          <a:p>
            <a:pPr defTabSz="821531">
              <a:lnSpc>
                <a:spcPct val="100000"/>
              </a:lnSpc>
              <a:defRPr sz="1400" b="0" cap="none" spc="0">
                <a:solidFill>
                  <a:srgbClr val="5E5E5E"/>
                </a:solidFill>
              </a:defRPr>
            </a:pPr>
            <a:r>
              <a:rPr lang="en-US">
                <a:hlinkClick r:id="rId3"/>
              </a:rPr>
              <a:t>victor.jardan</a:t>
            </a:r>
            <a:r>
              <a:rPr>
                <a:hlinkClick r:id="rId3"/>
              </a:rPr>
              <a:t>@endava.com</a:t>
            </a:r>
            <a:endParaRPr>
              <a:cs typeface="Arial"/>
              <a:hlinkClick r:id="rId3"/>
            </a:endParaRPr>
          </a:p>
          <a:p>
            <a:pPr defTabSz="821531">
              <a:lnSpc>
                <a:spcPct val="100000"/>
              </a:lnSpc>
              <a:defRPr sz="1400" b="0" cap="none" spc="0">
                <a:solidFill>
                  <a:srgbClr val="5E5E5E"/>
                </a:solidFill>
              </a:defRPr>
            </a:pPr>
            <a:endParaRPr>
              <a:cs typeface="Arial"/>
            </a:endParaRPr>
          </a:p>
          <a:p>
            <a:pPr defTabSz="821531">
              <a:lnSpc>
                <a:spcPct val="100000"/>
              </a:lnSpc>
              <a:defRPr sz="1400" b="0" cap="none" spc="0">
                <a:solidFill>
                  <a:srgbClr val="5E5E5E"/>
                </a:solidFill>
              </a:defRPr>
            </a:pPr>
            <a:endParaRPr lang="en-US">
              <a:cs typeface="Arial"/>
            </a:endParaRPr>
          </a:p>
        </p:txBody>
      </p:sp>
      <p:pic>
        <p:nvPicPr>
          <p:cNvPr id="596" name="Image" descr="Image"/>
          <p:cNvPicPr>
            <a:picLocks noChangeAspect="1"/>
          </p:cNvPicPr>
          <p:nvPr/>
        </p:nvPicPr>
        <p:blipFill>
          <a:blip r:embed="rId4"/>
          <a:stretch>
            <a:fillRect/>
          </a:stretch>
        </p:blipFill>
        <p:spPr>
          <a:xfrm>
            <a:off x="513657" y="1379788"/>
            <a:ext cx="1636824" cy="1222161"/>
          </a:xfrm>
          <a:prstGeom prst="rect">
            <a:avLst/>
          </a:prstGeom>
          <a:ln w="12700">
            <a:miter lim="400000"/>
          </a:ln>
        </p:spPr>
      </p:pic>
      <p:pic>
        <p:nvPicPr>
          <p:cNvPr id="3" name="Picture 3" descr="A picture containing person, necktie, indoor, posing&#10;&#10;Description automatically generated">
            <a:extLst>
              <a:ext uri="{FF2B5EF4-FFF2-40B4-BE49-F238E27FC236}">
                <a16:creationId xmlns:a16="http://schemas.microsoft.com/office/drawing/2014/main" id="{D558F643-CBC4-49D6-AD41-0257E1499C8A}"/>
              </a:ext>
            </a:extLst>
          </p:cNvPr>
          <p:cNvPicPr>
            <a:picLocks noChangeAspect="1"/>
          </p:cNvPicPr>
          <p:nvPr/>
        </p:nvPicPr>
        <p:blipFill>
          <a:blip r:embed="rId5"/>
          <a:stretch>
            <a:fillRect/>
          </a:stretch>
        </p:blipFill>
        <p:spPr>
          <a:xfrm>
            <a:off x="16141391" y="6744384"/>
            <a:ext cx="1234975" cy="1413060"/>
          </a:xfrm>
          <a:prstGeom prst="ellipse">
            <a:avLst/>
          </a:prstGeom>
          <a:ln>
            <a:noFill/>
          </a:ln>
          <a:effectLst>
            <a:softEdge rad="112500"/>
          </a:effectLst>
        </p:spPr>
      </p:pic>
      <p:sp>
        <p:nvSpPr>
          <p:cNvPr id="21" name="TextBox 20">
            <a:extLst>
              <a:ext uri="{FF2B5EF4-FFF2-40B4-BE49-F238E27FC236}">
                <a16:creationId xmlns:a16="http://schemas.microsoft.com/office/drawing/2014/main" id="{8358D71A-32B3-4D2B-9665-438E89E81BB9}"/>
              </a:ext>
            </a:extLst>
          </p:cNvPr>
          <p:cNvSpPr txBox="1"/>
          <p:nvPr/>
        </p:nvSpPr>
        <p:spPr>
          <a:xfrm>
            <a:off x="3001641" y="9390214"/>
            <a:ext cx="4647914" cy="1250599"/>
          </a:xfrm>
          <a:prstGeom prst="rect">
            <a:avLst/>
          </a:prstGeom>
          <a:solidFill>
            <a:schemeClr val="accent1">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nSpc>
                <a:spcPct val="100000"/>
              </a:lnSpc>
              <a:defRPr sz="2800" cap="none" spc="-84">
                <a:solidFill>
                  <a:srgbClr val="000000"/>
                </a:solidFill>
              </a:defRPr>
            </a:pPr>
            <a:r>
              <a:rPr lang="en-US">
                <a:cs typeface="Arial"/>
              </a:rPr>
              <a:t>Dmitri </a:t>
            </a:r>
            <a:r>
              <a:rPr lang="en-US" err="1">
                <a:cs typeface="Arial"/>
              </a:rPr>
              <a:t>Carapunarli</a:t>
            </a:r>
            <a:endParaRPr lang="en-US">
              <a:cs typeface="Arial"/>
            </a:endParaRPr>
          </a:p>
          <a:p>
            <a:pPr lvl="1" indent="0" defTabSz="825500">
              <a:spcBef>
                <a:spcPts val="800"/>
              </a:spcBef>
              <a:defRPr sz="1400" spc="153">
                <a:solidFill>
                  <a:srgbClr val="48545B"/>
                </a:solidFill>
              </a:defRPr>
            </a:pPr>
            <a:r>
              <a:rPr lang="en-US"/>
              <a:t>automation intern</a:t>
            </a:r>
          </a:p>
          <a:p>
            <a:pPr defTabSz="821531">
              <a:lnSpc>
                <a:spcPct val="100000"/>
              </a:lnSpc>
              <a:defRPr sz="1400" b="0" cap="none" spc="0">
                <a:solidFill>
                  <a:srgbClr val="5E5E5E"/>
                </a:solidFill>
              </a:defRPr>
            </a:pPr>
            <a:r>
              <a:rPr lang="en-US">
                <a:hlinkClick r:id="rId3"/>
              </a:rPr>
              <a:t>dmitri.carapunarli@endava.com</a:t>
            </a:r>
            <a:endParaRPr lang="en-US">
              <a:cs typeface="Arial"/>
              <a:hlinkClick r:id="rId3"/>
            </a:endParaRPr>
          </a:p>
          <a:p>
            <a:pPr defTabSz="821531">
              <a:lnSpc>
                <a:spcPct val="100000"/>
              </a:lnSpc>
              <a:defRPr sz="1400" b="0" cap="none" spc="0">
                <a:solidFill>
                  <a:srgbClr val="5E5E5E"/>
                </a:solidFill>
              </a:defRPr>
            </a:pPr>
            <a:endParaRPr lang="en-US">
              <a:cs typeface="Arial"/>
            </a:endParaRPr>
          </a:p>
        </p:txBody>
      </p:sp>
      <p:pic>
        <p:nvPicPr>
          <p:cNvPr id="18" name="Picture 2">
            <a:extLst>
              <a:ext uri="{FF2B5EF4-FFF2-40B4-BE49-F238E27FC236}">
                <a16:creationId xmlns:a16="http://schemas.microsoft.com/office/drawing/2014/main" id="{18B77A3F-AEB5-48AF-875E-0A68EB95C2B5}"/>
              </a:ext>
            </a:extLst>
          </p:cNvPr>
          <p:cNvPicPr>
            <a:picLocks noChangeAspect="1"/>
          </p:cNvPicPr>
          <p:nvPr/>
        </p:nvPicPr>
        <p:blipFill rotWithShape="1">
          <a:blip r:embed="rId6"/>
          <a:srcRect b="28339"/>
          <a:stretch/>
        </p:blipFill>
        <p:spPr>
          <a:xfrm>
            <a:off x="928051" y="6759326"/>
            <a:ext cx="1550470" cy="1481450"/>
          </a:xfrm>
          <a:prstGeom prst="ellipse">
            <a:avLst/>
          </a:prstGeom>
          <a:ln>
            <a:noFill/>
          </a:ln>
          <a:effectLst>
            <a:softEdge rad="112500"/>
          </a:effectLst>
        </p:spPr>
      </p:pic>
      <p:pic>
        <p:nvPicPr>
          <p:cNvPr id="4" name="Picture 4" descr="A person taking a selfie&#10;&#10;Description automatically generated">
            <a:extLst>
              <a:ext uri="{FF2B5EF4-FFF2-40B4-BE49-F238E27FC236}">
                <a16:creationId xmlns:a16="http://schemas.microsoft.com/office/drawing/2014/main" id="{16695A29-D6AD-4A66-8BAA-EFD6CA79B75E}"/>
              </a:ext>
            </a:extLst>
          </p:cNvPr>
          <p:cNvPicPr>
            <a:picLocks noChangeAspect="1"/>
          </p:cNvPicPr>
          <p:nvPr/>
        </p:nvPicPr>
        <p:blipFill>
          <a:blip r:embed="rId7"/>
          <a:stretch>
            <a:fillRect/>
          </a:stretch>
        </p:blipFill>
        <p:spPr>
          <a:xfrm>
            <a:off x="15878914" y="9152421"/>
            <a:ext cx="1514475" cy="1514475"/>
          </a:xfrm>
          <a:prstGeom prst="rect">
            <a:avLst/>
          </a:prstGeom>
        </p:spPr>
      </p:pic>
      <p:pic>
        <p:nvPicPr>
          <p:cNvPr id="19" name="Picture 2">
            <a:extLst>
              <a:ext uri="{FF2B5EF4-FFF2-40B4-BE49-F238E27FC236}">
                <a16:creationId xmlns:a16="http://schemas.microsoft.com/office/drawing/2014/main" id="{637F1B94-525C-47DA-8C3E-0F855FEEEBA6}"/>
              </a:ext>
            </a:extLst>
          </p:cNvPr>
          <p:cNvPicPr>
            <a:picLocks noChangeAspect="1"/>
          </p:cNvPicPr>
          <p:nvPr/>
        </p:nvPicPr>
        <p:blipFill rotWithShape="1">
          <a:blip r:embed="rId8"/>
          <a:srcRect t="7240" b="7240"/>
          <a:stretch/>
        </p:blipFill>
        <p:spPr>
          <a:xfrm>
            <a:off x="928051" y="9185446"/>
            <a:ext cx="1550470" cy="1481450"/>
          </a:xfrm>
          <a:prstGeom prst="ellipse">
            <a:avLst/>
          </a:prstGeom>
          <a:ln>
            <a:noFill/>
          </a:ln>
          <a:effectLst>
            <a:softEdge rad="112500"/>
          </a:effectLst>
        </p:spPr>
      </p:pic>
      <p:pic>
        <p:nvPicPr>
          <p:cNvPr id="6" name="Picture 5" descr="A person smiling for the camera&#10;&#10;Description automatically generated with low confidence">
            <a:extLst>
              <a:ext uri="{FF2B5EF4-FFF2-40B4-BE49-F238E27FC236}">
                <a16:creationId xmlns:a16="http://schemas.microsoft.com/office/drawing/2014/main" id="{A2F7096C-9A57-436D-BE2A-369B8FC1B1A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42796" y="9242604"/>
            <a:ext cx="1514475" cy="1514475"/>
          </a:xfrm>
          <a:prstGeom prst="ellipse">
            <a:avLst/>
          </a:prstGeom>
          <a:ln>
            <a:noFill/>
          </a:ln>
          <a:effectLst>
            <a:softEdge rad="112500"/>
          </a:effectLst>
        </p:spPr>
      </p:pic>
      <p:pic>
        <p:nvPicPr>
          <p:cNvPr id="8" name="Picture 7" descr="A person smiling for the camera&#10;&#10;Description automatically generated with low confidence">
            <a:extLst>
              <a:ext uri="{FF2B5EF4-FFF2-40B4-BE49-F238E27FC236}">
                <a16:creationId xmlns:a16="http://schemas.microsoft.com/office/drawing/2014/main" id="{5C8BB6E0-F47D-4F9E-85C8-846571230C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38334" y="6621839"/>
            <a:ext cx="1618937" cy="1618937"/>
          </a:xfrm>
          <a:prstGeom prst="ellipse">
            <a:avLst/>
          </a:prstGeom>
          <a:ln>
            <a:noFill/>
          </a:ln>
          <a:effectLst>
            <a:softEdge rad="112500"/>
          </a:effectLst>
        </p:spPr>
      </p:pic>
      <p:pic>
        <p:nvPicPr>
          <p:cNvPr id="10" name="Picture 9">
            <a:extLst>
              <a:ext uri="{FF2B5EF4-FFF2-40B4-BE49-F238E27FC236}">
                <a16:creationId xmlns:a16="http://schemas.microsoft.com/office/drawing/2014/main" id="{80CAD48C-0821-4ECE-A760-B2570CBC1BAD}"/>
              </a:ext>
            </a:extLst>
          </p:cNvPr>
          <p:cNvPicPr>
            <a:picLocks noChangeAspect="1"/>
          </p:cNvPicPr>
          <p:nvPr/>
        </p:nvPicPr>
        <p:blipFill>
          <a:blip r:embed="rId11"/>
          <a:stretch>
            <a:fillRect/>
          </a:stretch>
        </p:blipFill>
        <p:spPr>
          <a:xfrm>
            <a:off x="12612531" y="2035172"/>
            <a:ext cx="10275873" cy="2706279"/>
          </a:xfrm>
          <a:prstGeom prst="rect">
            <a:avLst/>
          </a:prstGeom>
          <a:ln>
            <a:noFill/>
          </a:ln>
          <a:effectLst>
            <a:softEdge rad="112500"/>
          </a:effectLst>
        </p:spPr>
      </p:pic>
      <p:pic>
        <p:nvPicPr>
          <p:cNvPr id="5" name="Picture 4" descr="A picture containing text, library, book, indoor&#10;&#10;Description automatically generated">
            <a:extLst>
              <a:ext uri="{FF2B5EF4-FFF2-40B4-BE49-F238E27FC236}">
                <a16:creationId xmlns:a16="http://schemas.microsoft.com/office/drawing/2014/main" id="{565A9F71-D7B1-44C0-A088-8F9EF88273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0481" y="2136203"/>
            <a:ext cx="2945933" cy="2945933"/>
          </a:xfrm>
          <a:prstGeom prst="ellipse">
            <a:avLst/>
          </a:prstGeom>
          <a:ln>
            <a:noFill/>
          </a:ln>
          <a:effectLst>
            <a:softEdge rad="112500"/>
          </a:effectLst>
        </p:spPr>
      </p:pic>
    </p:spTree>
    <p:extLst>
      <p:ext uri="{BB962C8B-B14F-4D97-AF65-F5344CB8AC3E}">
        <p14:creationId xmlns:p14="http://schemas.microsoft.com/office/powerpoint/2010/main" val="22824574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404" name="3"/>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3</a:t>
            </a:r>
          </a:p>
        </p:txBody>
      </p:sp>
      <p:sp>
        <p:nvSpPr>
          <p:cNvPr id="405" name="Template slides"/>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lang="en-US"/>
              <a:t>ATF Structure</a:t>
            </a:r>
          </a:p>
        </p:txBody>
      </p:sp>
      <p:sp>
        <p:nvSpPr>
          <p:cNvPr id="406" name="Use these slides wisely ;)"/>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endParaRPr lang="en-US">
              <a:cs typeface="Arial"/>
            </a:endParaRPr>
          </a:p>
        </p:txBody>
      </p:sp>
      <p:sp>
        <p:nvSpPr>
          <p:cNvPr id="4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ctr" defTabSz="821531">
              <a:defRPr b="0">
                <a:solidFill>
                  <a:srgbClr val="FFFFFF"/>
                </a:solidFill>
              </a:defRPr>
            </a:lvl1pPr>
          </a:lstStyle>
          <a:p>
            <a:fld id="{86CB4B4D-7CA3-9044-876B-883B54F8677D}" type="slidenum">
              <a:t>7</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10524-A954-4303-B309-36A349B722D2}"/>
              </a:ext>
            </a:extLst>
          </p:cNvPr>
          <p:cNvSpPr txBox="1"/>
          <p:nvPr/>
        </p:nvSpPr>
        <p:spPr>
          <a:xfrm>
            <a:off x="1367306" y="1217922"/>
            <a:ext cx="7504928" cy="2375649"/>
          </a:xfrm>
          <a:prstGeom prst="rect">
            <a:avLst/>
          </a:prstGeom>
          <a:solidFill>
            <a:schemeClr val="bg2"/>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71437" tIns="71437" rIns="71437" bIns="71437" numCol="1" spcCol="0" rtlCol="0" fromWordArt="0" anchor="t" anchorCtr="0" forceAA="0" compatLnSpc="1">
            <a:prstTxWarp prst="textNoShape">
              <a:avLst/>
            </a:prstTxWarp>
            <a:spAutoFit/>
          </a:bodyPr>
          <a:lstStyle/>
          <a:p>
            <a:pPr defTabSz="821531">
              <a:lnSpc>
                <a:spcPct val="100000"/>
              </a:lnSpc>
              <a:spcBef>
                <a:spcPts val="3000"/>
              </a:spcBef>
            </a:pPr>
            <a:r>
              <a:rPr lang="en-US" sz="6000">
                <a:solidFill>
                  <a:schemeClr val="tx1"/>
                </a:solidFill>
                <a:highlight>
                  <a:srgbClr val="000000"/>
                </a:highlight>
              </a:rPr>
              <a:t>ATF STRUCTURE</a:t>
            </a:r>
            <a:endParaRPr lang="en-US" sz="6000">
              <a:solidFill>
                <a:schemeClr val="tx1"/>
              </a:solidFill>
              <a:highlight>
                <a:srgbClr val="000000"/>
              </a:highlight>
              <a:cs typeface="Arial"/>
            </a:endParaRPr>
          </a:p>
          <a:p>
            <a:pPr defTabSz="821531">
              <a:lnSpc>
                <a:spcPct val="100000"/>
              </a:lnSpc>
              <a:spcBef>
                <a:spcPts val="3000"/>
              </a:spcBef>
            </a:pPr>
            <a:endParaRPr lang="en-US" sz="6000">
              <a:cs typeface="Arial"/>
            </a:endParaRPr>
          </a:p>
        </p:txBody>
      </p:sp>
      <p:sp>
        <p:nvSpPr>
          <p:cNvPr id="4" name="Rectangle: Rounded Corners 3">
            <a:extLst>
              <a:ext uri="{FF2B5EF4-FFF2-40B4-BE49-F238E27FC236}">
                <a16:creationId xmlns:a16="http://schemas.microsoft.com/office/drawing/2014/main" id="{7D7E6DE1-149B-450E-AA42-A3AD12DCFDAC}"/>
              </a:ext>
            </a:extLst>
          </p:cNvPr>
          <p:cNvSpPr/>
          <p:nvPr/>
        </p:nvSpPr>
        <p:spPr>
          <a:xfrm>
            <a:off x="1043031" y="3851049"/>
            <a:ext cx="3447534" cy="544830"/>
          </a:xfrm>
          <a:prstGeom prst="round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a:lnSpc>
                <a:spcPct val="100000"/>
              </a:lnSpc>
            </a:pPr>
            <a:r>
              <a:rPr lang="en-US" sz="3200" cap="none" spc="0" err="1">
                <a:cs typeface="Arial"/>
              </a:rPr>
              <a:t>BitBucket</a:t>
            </a:r>
            <a:r>
              <a:rPr lang="en-US" sz="3200" cap="none" spc="0">
                <a:cs typeface="Arial"/>
              </a:rPr>
              <a:t> Repo</a:t>
            </a:r>
          </a:p>
        </p:txBody>
      </p:sp>
      <p:cxnSp>
        <p:nvCxnSpPr>
          <p:cNvPr id="5" name="Connector: Elbow 4">
            <a:extLst>
              <a:ext uri="{FF2B5EF4-FFF2-40B4-BE49-F238E27FC236}">
                <a16:creationId xmlns:a16="http://schemas.microsoft.com/office/drawing/2014/main" id="{27A87E38-341A-4FF9-9D45-351891DE675B}"/>
              </a:ext>
            </a:extLst>
          </p:cNvPr>
          <p:cNvCxnSpPr/>
          <p:nvPr/>
        </p:nvCxnSpPr>
        <p:spPr>
          <a:xfrm>
            <a:off x="4481041" y="4148950"/>
            <a:ext cx="1031630" cy="91439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 name="Straight Arrow Connector 1">
            <a:extLst>
              <a:ext uri="{FF2B5EF4-FFF2-40B4-BE49-F238E27FC236}">
                <a16:creationId xmlns:a16="http://schemas.microsoft.com/office/drawing/2014/main" id="{59009BAA-2E1F-444B-81EB-5A8D3C70AC49}"/>
              </a:ext>
            </a:extLst>
          </p:cNvPr>
          <p:cNvCxnSpPr/>
          <p:nvPr/>
        </p:nvCxnSpPr>
        <p:spPr>
          <a:xfrm>
            <a:off x="2072460" y="4380334"/>
            <a:ext cx="15632" cy="1402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Rounded Corners 5">
            <a:extLst>
              <a:ext uri="{FF2B5EF4-FFF2-40B4-BE49-F238E27FC236}">
                <a16:creationId xmlns:a16="http://schemas.microsoft.com/office/drawing/2014/main" id="{38F59A2E-2816-41AA-9942-62F09DCC4D33}"/>
              </a:ext>
            </a:extLst>
          </p:cNvPr>
          <p:cNvSpPr/>
          <p:nvPr/>
        </p:nvSpPr>
        <p:spPr>
          <a:xfrm>
            <a:off x="872753" y="5777953"/>
            <a:ext cx="2438399" cy="544830"/>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pom.xml</a:t>
            </a:r>
            <a:endParaRPr lang="en-US" sz="3200" b="1" i="0" u="none" strike="noStrike" cap="none" spc="0" normalizeH="0" baseline="0">
              <a:ln>
                <a:noFill/>
              </a:ln>
              <a:solidFill>
                <a:srgbClr val="FFFFFF"/>
              </a:solidFill>
              <a:effectLst/>
              <a:uFillTx/>
              <a:latin typeface="+mn-lt"/>
              <a:cs typeface="Arial"/>
            </a:endParaRPr>
          </a:p>
        </p:txBody>
      </p:sp>
      <p:sp>
        <p:nvSpPr>
          <p:cNvPr id="7" name="Rectangle: Rounded Corners 6">
            <a:extLst>
              <a:ext uri="{FF2B5EF4-FFF2-40B4-BE49-F238E27FC236}">
                <a16:creationId xmlns:a16="http://schemas.microsoft.com/office/drawing/2014/main" id="{594685BA-1665-4483-B8FB-E18F890C3D85}"/>
              </a:ext>
            </a:extLst>
          </p:cNvPr>
          <p:cNvSpPr/>
          <p:nvPr/>
        </p:nvSpPr>
        <p:spPr>
          <a:xfrm>
            <a:off x="5490434" y="4811876"/>
            <a:ext cx="914400" cy="544830"/>
          </a:xfrm>
          <a:prstGeom prst="roundRect">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src</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8" name="Connector: Elbow 7">
            <a:extLst>
              <a:ext uri="{FF2B5EF4-FFF2-40B4-BE49-F238E27FC236}">
                <a16:creationId xmlns:a16="http://schemas.microsoft.com/office/drawing/2014/main" id="{37B1A9B0-D438-42B6-A948-7AC781EA93F6}"/>
              </a:ext>
            </a:extLst>
          </p:cNvPr>
          <p:cNvCxnSpPr/>
          <p:nvPr/>
        </p:nvCxnSpPr>
        <p:spPr>
          <a:xfrm>
            <a:off x="6411522" y="5081251"/>
            <a:ext cx="914400"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Rounded Corners 8">
            <a:extLst>
              <a:ext uri="{FF2B5EF4-FFF2-40B4-BE49-F238E27FC236}">
                <a16:creationId xmlns:a16="http://schemas.microsoft.com/office/drawing/2014/main" id="{C000EEA4-96EF-406A-8309-8CEAEFEB8190}"/>
              </a:ext>
            </a:extLst>
          </p:cNvPr>
          <p:cNvSpPr/>
          <p:nvPr/>
        </p:nvSpPr>
        <p:spPr>
          <a:xfrm>
            <a:off x="7332610" y="5683024"/>
            <a:ext cx="1285630" cy="544830"/>
          </a:xfrm>
          <a:prstGeom prst="roundRect">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main</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10" name="Straight Arrow Connector 9">
            <a:extLst>
              <a:ext uri="{FF2B5EF4-FFF2-40B4-BE49-F238E27FC236}">
                <a16:creationId xmlns:a16="http://schemas.microsoft.com/office/drawing/2014/main" id="{6FD434DE-6913-4B0F-ADAF-232E6C8C1A36}"/>
              </a:ext>
            </a:extLst>
          </p:cNvPr>
          <p:cNvCxnSpPr/>
          <p:nvPr/>
        </p:nvCxnSpPr>
        <p:spPr>
          <a:xfrm flipH="1">
            <a:off x="7938505" y="6262111"/>
            <a:ext cx="3907" cy="1148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Rectangle: Rounded Corners 10">
            <a:extLst>
              <a:ext uri="{FF2B5EF4-FFF2-40B4-BE49-F238E27FC236}">
                <a16:creationId xmlns:a16="http://schemas.microsoft.com/office/drawing/2014/main" id="{F15BC424-7D29-4ED2-9311-BBA7DC56A41F}"/>
              </a:ext>
            </a:extLst>
          </p:cNvPr>
          <p:cNvSpPr/>
          <p:nvPr/>
        </p:nvSpPr>
        <p:spPr>
          <a:xfrm>
            <a:off x="7482172" y="7406729"/>
            <a:ext cx="9144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java</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12" name="Straight Arrow Connector 11">
            <a:extLst>
              <a:ext uri="{FF2B5EF4-FFF2-40B4-BE49-F238E27FC236}">
                <a16:creationId xmlns:a16="http://schemas.microsoft.com/office/drawing/2014/main" id="{0D7B92BC-F5BF-4864-BAB6-861D17C0E22A}"/>
              </a:ext>
            </a:extLst>
          </p:cNvPr>
          <p:cNvCxnSpPr/>
          <p:nvPr/>
        </p:nvCxnSpPr>
        <p:spPr>
          <a:xfrm>
            <a:off x="7936415" y="7967685"/>
            <a:ext cx="15632" cy="11879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B07B9635-164B-4606-8729-E525E8C6080B}"/>
              </a:ext>
            </a:extLst>
          </p:cNvPr>
          <p:cNvSpPr/>
          <p:nvPr/>
        </p:nvSpPr>
        <p:spPr>
          <a:xfrm>
            <a:off x="6989710" y="9132173"/>
            <a:ext cx="1891323"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context</a:t>
            </a:r>
            <a:endParaRPr lang="en-US">
              <a:ea typeface="+mn-ea"/>
              <a:cs typeface="+mn-cs"/>
            </a:endParaRPr>
          </a:p>
        </p:txBody>
      </p:sp>
      <p:cxnSp>
        <p:nvCxnSpPr>
          <p:cNvPr id="14" name="Connector: Elbow 13">
            <a:extLst>
              <a:ext uri="{FF2B5EF4-FFF2-40B4-BE49-F238E27FC236}">
                <a16:creationId xmlns:a16="http://schemas.microsoft.com/office/drawing/2014/main" id="{F216ABDE-226F-468E-89C7-C522178E1D9A}"/>
              </a:ext>
            </a:extLst>
          </p:cNvPr>
          <p:cNvCxnSpPr/>
          <p:nvPr/>
        </p:nvCxnSpPr>
        <p:spPr>
          <a:xfrm flipH="1">
            <a:off x="6072187" y="7786756"/>
            <a:ext cx="1410676"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7D582F8-1629-49CB-BE77-045D5B54BAF6}"/>
              </a:ext>
            </a:extLst>
          </p:cNvPr>
          <p:cNvSpPr/>
          <p:nvPr/>
        </p:nvSpPr>
        <p:spPr>
          <a:xfrm>
            <a:off x="4746268" y="8425619"/>
            <a:ext cx="1324707"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a:lnSpc>
                <a:spcPct val="100000"/>
              </a:lnSpc>
            </a:pPr>
            <a:r>
              <a:rPr lang="en-US" sz="3200" cap="none" spc="0">
                <a:cs typeface="Arial"/>
              </a:rPr>
              <a:t>Utils</a:t>
            </a:r>
            <a:endParaRPr lang="en-US">
              <a:cs typeface="Arial"/>
            </a:endParaRPr>
          </a:p>
        </p:txBody>
      </p:sp>
      <p:cxnSp>
        <p:nvCxnSpPr>
          <p:cNvPr id="16" name="Straight Arrow Connector 15">
            <a:extLst>
              <a:ext uri="{FF2B5EF4-FFF2-40B4-BE49-F238E27FC236}">
                <a16:creationId xmlns:a16="http://schemas.microsoft.com/office/drawing/2014/main" id="{61C7C2F1-7F18-4D9D-92FA-56B44EF463BF}"/>
              </a:ext>
            </a:extLst>
          </p:cNvPr>
          <p:cNvCxnSpPr/>
          <p:nvPr/>
        </p:nvCxnSpPr>
        <p:spPr>
          <a:xfrm flipH="1">
            <a:off x="6095208" y="6926804"/>
            <a:ext cx="1860060" cy="156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Rounded Corners 16">
            <a:extLst>
              <a:ext uri="{FF2B5EF4-FFF2-40B4-BE49-F238E27FC236}">
                <a16:creationId xmlns:a16="http://schemas.microsoft.com/office/drawing/2014/main" id="{FFF53338-884F-474B-BBD4-40EDD682979D}"/>
              </a:ext>
            </a:extLst>
          </p:cNvPr>
          <p:cNvSpPr/>
          <p:nvPr/>
        </p:nvSpPr>
        <p:spPr>
          <a:xfrm>
            <a:off x="3572869" y="6658791"/>
            <a:ext cx="2536092"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resources</a:t>
            </a:r>
            <a:endParaRPr lang="en-US">
              <a:ea typeface="+mn-ea"/>
              <a:cs typeface="+mn-cs"/>
            </a:endParaRPr>
          </a:p>
        </p:txBody>
      </p:sp>
      <p:cxnSp>
        <p:nvCxnSpPr>
          <p:cNvPr id="18" name="Straight Arrow Connector 17">
            <a:extLst>
              <a:ext uri="{FF2B5EF4-FFF2-40B4-BE49-F238E27FC236}">
                <a16:creationId xmlns:a16="http://schemas.microsoft.com/office/drawing/2014/main" id="{97DD1F93-7FE4-4A1C-B76D-30F5AF89E111}"/>
              </a:ext>
            </a:extLst>
          </p:cNvPr>
          <p:cNvCxnSpPr/>
          <p:nvPr/>
        </p:nvCxnSpPr>
        <p:spPr>
          <a:xfrm>
            <a:off x="6698173" y="5070307"/>
            <a:ext cx="4385730" cy="156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Rounded Corners 18">
            <a:extLst>
              <a:ext uri="{FF2B5EF4-FFF2-40B4-BE49-F238E27FC236}">
                <a16:creationId xmlns:a16="http://schemas.microsoft.com/office/drawing/2014/main" id="{24A62EE5-D534-4F00-95B2-A31CB1B3B2EB}"/>
              </a:ext>
            </a:extLst>
          </p:cNvPr>
          <p:cNvSpPr/>
          <p:nvPr/>
        </p:nvSpPr>
        <p:spPr>
          <a:xfrm>
            <a:off x="11057087" y="4824077"/>
            <a:ext cx="1363784" cy="544830"/>
          </a:xfrm>
          <a:prstGeom prst="roundRect">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test</a:t>
            </a:r>
            <a:endParaRPr lang="en-US">
              <a:ea typeface="+mn-ea"/>
              <a:cs typeface="+mn-cs"/>
            </a:endParaRPr>
          </a:p>
        </p:txBody>
      </p:sp>
      <p:cxnSp>
        <p:nvCxnSpPr>
          <p:cNvPr id="20" name="Connector: Elbow 19">
            <a:extLst>
              <a:ext uri="{FF2B5EF4-FFF2-40B4-BE49-F238E27FC236}">
                <a16:creationId xmlns:a16="http://schemas.microsoft.com/office/drawing/2014/main" id="{C90532F6-16B9-4232-AC06-ACA657EF0E84}"/>
              </a:ext>
            </a:extLst>
          </p:cNvPr>
          <p:cNvCxnSpPr/>
          <p:nvPr/>
        </p:nvCxnSpPr>
        <p:spPr>
          <a:xfrm>
            <a:off x="12425647" y="5103138"/>
            <a:ext cx="914400"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Rounded Corners 20">
            <a:extLst>
              <a:ext uri="{FF2B5EF4-FFF2-40B4-BE49-F238E27FC236}">
                <a16:creationId xmlns:a16="http://schemas.microsoft.com/office/drawing/2014/main" id="{41700529-3268-4A71-A17C-5761E0117D74}"/>
              </a:ext>
            </a:extLst>
          </p:cNvPr>
          <p:cNvSpPr/>
          <p:nvPr/>
        </p:nvSpPr>
        <p:spPr>
          <a:xfrm>
            <a:off x="13346735" y="5780994"/>
            <a:ext cx="9144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java</a:t>
            </a:r>
            <a:endParaRPr lang="en-US">
              <a:ea typeface="+mn-ea"/>
              <a:cs typeface="+mn-cs"/>
            </a:endParaRPr>
          </a:p>
        </p:txBody>
      </p:sp>
      <p:cxnSp>
        <p:nvCxnSpPr>
          <p:cNvPr id="22" name="Connector: Elbow 21">
            <a:extLst>
              <a:ext uri="{FF2B5EF4-FFF2-40B4-BE49-F238E27FC236}">
                <a16:creationId xmlns:a16="http://schemas.microsoft.com/office/drawing/2014/main" id="{59ABAFB5-4FE0-4B61-A15C-26BEFEDF40E9}"/>
              </a:ext>
            </a:extLst>
          </p:cNvPr>
          <p:cNvCxnSpPr/>
          <p:nvPr/>
        </p:nvCxnSpPr>
        <p:spPr>
          <a:xfrm>
            <a:off x="14267823" y="6050368"/>
            <a:ext cx="914400"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Rounded Corners 22">
            <a:extLst>
              <a:ext uri="{FF2B5EF4-FFF2-40B4-BE49-F238E27FC236}">
                <a16:creationId xmlns:a16="http://schemas.microsoft.com/office/drawing/2014/main" id="{21CEE159-E88E-4904-AF10-257603D1AF08}"/>
              </a:ext>
            </a:extLst>
          </p:cNvPr>
          <p:cNvSpPr/>
          <p:nvPr/>
        </p:nvSpPr>
        <p:spPr>
          <a:xfrm>
            <a:off x="15188911" y="6689314"/>
            <a:ext cx="204763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ATFCore</a:t>
            </a:r>
            <a:endParaRPr lang="en-US">
              <a:ea typeface="+mn-ea"/>
              <a:cs typeface="+mn-cs"/>
            </a:endParaRPr>
          </a:p>
        </p:txBody>
      </p:sp>
      <p:cxnSp>
        <p:nvCxnSpPr>
          <p:cNvPr id="26" name="Straight Arrow Connector 25">
            <a:extLst>
              <a:ext uri="{FF2B5EF4-FFF2-40B4-BE49-F238E27FC236}">
                <a16:creationId xmlns:a16="http://schemas.microsoft.com/office/drawing/2014/main" id="{247097EA-AC78-4FF0-8EE5-66B355363AB1}"/>
              </a:ext>
            </a:extLst>
          </p:cNvPr>
          <p:cNvCxnSpPr/>
          <p:nvPr/>
        </p:nvCxnSpPr>
        <p:spPr>
          <a:xfrm>
            <a:off x="16210221" y="7214818"/>
            <a:ext cx="15143" cy="3615591"/>
          </a:xfrm>
          <a:prstGeom prst="straightConnector1">
            <a:avLst/>
          </a:prstGeom>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B7CC2728-4ACC-4251-AF77-2923F17861BA}"/>
              </a:ext>
            </a:extLst>
          </p:cNvPr>
          <p:cNvCxnSpPr/>
          <p:nvPr/>
        </p:nvCxnSpPr>
        <p:spPr>
          <a:xfrm flipV="1">
            <a:off x="16207800" y="7811507"/>
            <a:ext cx="1559167"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Rectangle: Rounded Corners 27">
            <a:extLst>
              <a:ext uri="{FF2B5EF4-FFF2-40B4-BE49-F238E27FC236}">
                <a16:creationId xmlns:a16="http://schemas.microsoft.com/office/drawing/2014/main" id="{6EE6A871-32C8-40CD-965E-BBF807C56715}"/>
              </a:ext>
            </a:extLst>
          </p:cNvPr>
          <p:cNvSpPr/>
          <p:nvPr/>
        </p:nvSpPr>
        <p:spPr>
          <a:xfrm>
            <a:off x="17770996" y="7520421"/>
            <a:ext cx="3219938"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a:lnSpc>
                <a:spcPct val="100000"/>
              </a:lnSpc>
            </a:pPr>
            <a:r>
              <a:rPr lang="en-US" sz="3200" cap="none" spc="0">
                <a:cs typeface="Arial"/>
              </a:rPr>
              <a:t>ContextCore</a:t>
            </a:r>
            <a:endParaRPr lang="en-US">
              <a:cs typeface="Arial"/>
            </a:endParaRPr>
          </a:p>
        </p:txBody>
      </p:sp>
      <p:cxnSp>
        <p:nvCxnSpPr>
          <p:cNvPr id="30" name="Straight Arrow Connector 29">
            <a:extLst>
              <a:ext uri="{FF2B5EF4-FFF2-40B4-BE49-F238E27FC236}">
                <a16:creationId xmlns:a16="http://schemas.microsoft.com/office/drawing/2014/main" id="{3E03196C-511A-419D-99DC-92C170FEE48B}"/>
              </a:ext>
            </a:extLst>
          </p:cNvPr>
          <p:cNvCxnSpPr/>
          <p:nvPr/>
        </p:nvCxnSpPr>
        <p:spPr>
          <a:xfrm flipH="1" flipV="1">
            <a:off x="14152963" y="8240048"/>
            <a:ext cx="2074984"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Rectangle: Rounded Corners 30">
            <a:extLst>
              <a:ext uri="{FF2B5EF4-FFF2-40B4-BE49-F238E27FC236}">
                <a16:creationId xmlns:a16="http://schemas.microsoft.com/office/drawing/2014/main" id="{6F9EF71A-D4C9-46F8-BB5C-A7DC1ACA1BE3}"/>
              </a:ext>
            </a:extLst>
          </p:cNvPr>
          <p:cNvSpPr/>
          <p:nvPr/>
        </p:nvSpPr>
        <p:spPr>
          <a:xfrm>
            <a:off x="11604268" y="7968419"/>
            <a:ext cx="255563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RestCore</a:t>
            </a:r>
            <a:endParaRPr lang="en-US">
              <a:ea typeface="+mn-ea"/>
              <a:cs typeface="+mn-cs"/>
            </a:endParaRPr>
          </a:p>
        </p:txBody>
      </p:sp>
      <p:sp>
        <p:nvSpPr>
          <p:cNvPr id="33" name="Rectangle: Rounded Corners 32">
            <a:extLst>
              <a:ext uri="{FF2B5EF4-FFF2-40B4-BE49-F238E27FC236}">
                <a16:creationId xmlns:a16="http://schemas.microsoft.com/office/drawing/2014/main" id="{AF230DB8-6763-4F8C-9B07-DAD3F8A0DFAD}"/>
              </a:ext>
            </a:extLst>
          </p:cNvPr>
          <p:cNvSpPr/>
          <p:nvPr/>
        </p:nvSpPr>
        <p:spPr>
          <a:xfrm>
            <a:off x="10877753" y="8758913"/>
            <a:ext cx="3298092"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SeleniumCore</a:t>
            </a:r>
          </a:p>
        </p:txBody>
      </p:sp>
      <p:sp>
        <p:nvSpPr>
          <p:cNvPr id="35" name="Rectangle: Rounded Corners 34">
            <a:extLst>
              <a:ext uri="{FF2B5EF4-FFF2-40B4-BE49-F238E27FC236}">
                <a16:creationId xmlns:a16="http://schemas.microsoft.com/office/drawing/2014/main" id="{9E5E18D1-D968-49F3-BA6E-9E752D3098B9}"/>
              </a:ext>
            </a:extLst>
          </p:cNvPr>
          <p:cNvSpPr/>
          <p:nvPr/>
        </p:nvSpPr>
        <p:spPr>
          <a:xfrm>
            <a:off x="12185478" y="9594675"/>
            <a:ext cx="1948473"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pages</a:t>
            </a:r>
          </a:p>
        </p:txBody>
      </p:sp>
      <p:cxnSp>
        <p:nvCxnSpPr>
          <p:cNvPr id="36" name="Straight Arrow Connector 35">
            <a:extLst>
              <a:ext uri="{FF2B5EF4-FFF2-40B4-BE49-F238E27FC236}">
                <a16:creationId xmlns:a16="http://schemas.microsoft.com/office/drawing/2014/main" id="{94B12CED-781E-40CE-B436-85B94783242D}"/>
              </a:ext>
            </a:extLst>
          </p:cNvPr>
          <p:cNvCxnSpPr>
            <a:cxnSpLocks/>
          </p:cNvCxnSpPr>
          <p:nvPr/>
        </p:nvCxnSpPr>
        <p:spPr>
          <a:xfrm flipH="1" flipV="1">
            <a:off x="14135564" y="9033912"/>
            <a:ext cx="2074984"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53393EE4-B05E-4569-9CB5-FEBDFF5BC71C}"/>
              </a:ext>
            </a:extLst>
          </p:cNvPr>
          <p:cNvCxnSpPr>
            <a:cxnSpLocks/>
          </p:cNvCxnSpPr>
          <p:nvPr/>
        </p:nvCxnSpPr>
        <p:spPr>
          <a:xfrm flipH="1" flipV="1">
            <a:off x="14137031" y="9865509"/>
            <a:ext cx="2074984"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86606CCB-D46E-4DDD-9489-62CB585E63A4}"/>
              </a:ext>
            </a:extLst>
          </p:cNvPr>
          <p:cNvCxnSpPr/>
          <p:nvPr/>
        </p:nvCxnSpPr>
        <p:spPr>
          <a:xfrm flipV="1">
            <a:off x="16201656" y="9037600"/>
            <a:ext cx="1200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Rectangle: Rounded Corners 38">
            <a:extLst>
              <a:ext uri="{FF2B5EF4-FFF2-40B4-BE49-F238E27FC236}">
                <a16:creationId xmlns:a16="http://schemas.microsoft.com/office/drawing/2014/main" id="{6DDFA3E8-6AC0-4225-8561-5BD0B99B44EE}"/>
              </a:ext>
            </a:extLst>
          </p:cNvPr>
          <p:cNvSpPr/>
          <p:nvPr/>
        </p:nvSpPr>
        <p:spPr>
          <a:xfrm>
            <a:off x="17382193" y="8686063"/>
            <a:ext cx="30480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CucumberCore</a:t>
            </a:r>
            <a:endParaRPr lang="en-US">
              <a:ea typeface="+mn-ea"/>
              <a:cs typeface="+mn-cs"/>
            </a:endParaRPr>
          </a:p>
        </p:txBody>
      </p:sp>
      <p:cxnSp>
        <p:nvCxnSpPr>
          <p:cNvPr id="41" name="Straight Arrow Connector 40">
            <a:extLst>
              <a:ext uri="{FF2B5EF4-FFF2-40B4-BE49-F238E27FC236}">
                <a16:creationId xmlns:a16="http://schemas.microsoft.com/office/drawing/2014/main" id="{23969B56-C7F3-4D32-93E4-CC4EB82C9094}"/>
              </a:ext>
            </a:extLst>
          </p:cNvPr>
          <p:cNvCxnSpPr/>
          <p:nvPr/>
        </p:nvCxnSpPr>
        <p:spPr>
          <a:xfrm flipH="1">
            <a:off x="17762459" y="9145493"/>
            <a:ext cx="0" cy="2552700"/>
          </a:xfrm>
          <a:prstGeom prst="straightConnector1">
            <a:avLst/>
          </a:prstGeom>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CAE1156-80E2-411A-8940-CFC904E848DE}"/>
              </a:ext>
            </a:extLst>
          </p:cNvPr>
          <p:cNvCxnSpPr/>
          <p:nvPr/>
        </p:nvCxnSpPr>
        <p:spPr>
          <a:xfrm>
            <a:off x="17764374" y="9977676"/>
            <a:ext cx="1581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20B449D3-E3D2-4023-A900-59ED8C431C74}"/>
              </a:ext>
            </a:extLst>
          </p:cNvPr>
          <p:cNvSpPr/>
          <p:nvPr/>
        </p:nvSpPr>
        <p:spPr>
          <a:xfrm>
            <a:off x="19330953" y="9710361"/>
            <a:ext cx="188595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Actions</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40" name="Straight Arrow Connector 39">
            <a:extLst>
              <a:ext uri="{FF2B5EF4-FFF2-40B4-BE49-F238E27FC236}">
                <a16:creationId xmlns:a16="http://schemas.microsoft.com/office/drawing/2014/main" id="{9F3EB9FA-D798-4E0D-804B-D3114FB7ADBF}"/>
              </a:ext>
            </a:extLst>
          </p:cNvPr>
          <p:cNvCxnSpPr>
            <a:cxnSpLocks/>
          </p:cNvCxnSpPr>
          <p:nvPr/>
        </p:nvCxnSpPr>
        <p:spPr>
          <a:xfrm>
            <a:off x="17803574" y="10790406"/>
            <a:ext cx="1581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Rectangle: Rounded Corners 28">
            <a:extLst>
              <a:ext uri="{FF2B5EF4-FFF2-40B4-BE49-F238E27FC236}">
                <a16:creationId xmlns:a16="http://schemas.microsoft.com/office/drawing/2014/main" id="{944BF6E9-86B9-46B8-ACA6-7F469AB871BA}"/>
              </a:ext>
            </a:extLst>
          </p:cNvPr>
          <p:cNvSpPr/>
          <p:nvPr/>
        </p:nvSpPr>
        <p:spPr>
          <a:xfrm>
            <a:off x="19360629" y="10513383"/>
            <a:ext cx="158115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Hooks</a:t>
            </a:r>
            <a:endParaRPr lang="en-US">
              <a:ea typeface="+mn-ea"/>
              <a:cs typeface="+mn-cs"/>
            </a:endParaRPr>
          </a:p>
        </p:txBody>
      </p:sp>
      <p:cxnSp>
        <p:nvCxnSpPr>
          <p:cNvPr id="42" name="Straight Arrow Connector 41">
            <a:extLst>
              <a:ext uri="{FF2B5EF4-FFF2-40B4-BE49-F238E27FC236}">
                <a16:creationId xmlns:a16="http://schemas.microsoft.com/office/drawing/2014/main" id="{1AAE4F34-18E4-47ED-B266-272A36CBA9CF}"/>
              </a:ext>
            </a:extLst>
          </p:cNvPr>
          <p:cNvCxnSpPr>
            <a:cxnSpLocks/>
          </p:cNvCxnSpPr>
          <p:nvPr/>
        </p:nvCxnSpPr>
        <p:spPr>
          <a:xfrm>
            <a:off x="17767307" y="11678602"/>
            <a:ext cx="1581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Rectangle: Rounded Corners 31">
            <a:extLst>
              <a:ext uri="{FF2B5EF4-FFF2-40B4-BE49-F238E27FC236}">
                <a16:creationId xmlns:a16="http://schemas.microsoft.com/office/drawing/2014/main" id="{749674A3-D258-47C6-A306-2EE39A806652}"/>
              </a:ext>
            </a:extLst>
          </p:cNvPr>
          <p:cNvSpPr/>
          <p:nvPr/>
        </p:nvSpPr>
        <p:spPr>
          <a:xfrm>
            <a:off x="19334072" y="11411104"/>
            <a:ext cx="21336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Steps</a:t>
            </a:r>
            <a:endParaRPr lang="en-US">
              <a:ea typeface="+mn-ea"/>
              <a:cs typeface="+mn-cs"/>
            </a:endParaRPr>
          </a:p>
        </p:txBody>
      </p:sp>
      <p:cxnSp>
        <p:nvCxnSpPr>
          <p:cNvPr id="43" name="Straight Arrow Connector 42">
            <a:extLst>
              <a:ext uri="{FF2B5EF4-FFF2-40B4-BE49-F238E27FC236}">
                <a16:creationId xmlns:a16="http://schemas.microsoft.com/office/drawing/2014/main" id="{F9BE76D6-79BE-46AB-B583-DC90726B9810}"/>
              </a:ext>
            </a:extLst>
          </p:cNvPr>
          <p:cNvCxnSpPr>
            <a:cxnSpLocks/>
          </p:cNvCxnSpPr>
          <p:nvPr/>
        </p:nvCxnSpPr>
        <p:spPr>
          <a:xfrm flipH="1" flipV="1">
            <a:off x="14157364" y="10772571"/>
            <a:ext cx="2074984"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BF67A60D-E1A2-4939-9446-D55E97A7A7D2}"/>
              </a:ext>
            </a:extLst>
          </p:cNvPr>
          <p:cNvSpPr/>
          <p:nvPr/>
        </p:nvSpPr>
        <p:spPr>
          <a:xfrm>
            <a:off x="11137554" y="10497452"/>
            <a:ext cx="30480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LoggersCore</a:t>
            </a:r>
            <a:endParaRPr lang="en-US">
              <a:ea typeface="+mn-ea"/>
              <a:cs typeface="+mn-cs"/>
            </a:endParaRPr>
          </a:p>
        </p:txBody>
      </p:sp>
      <p:cxnSp>
        <p:nvCxnSpPr>
          <p:cNvPr id="45" name="Connector: Elbow 44">
            <a:extLst>
              <a:ext uri="{FF2B5EF4-FFF2-40B4-BE49-F238E27FC236}">
                <a16:creationId xmlns:a16="http://schemas.microsoft.com/office/drawing/2014/main" id="{CAE2E65A-154D-44BC-B50D-789B78CC8ABC}"/>
              </a:ext>
            </a:extLst>
          </p:cNvPr>
          <p:cNvCxnSpPr/>
          <p:nvPr/>
        </p:nvCxnSpPr>
        <p:spPr>
          <a:xfrm flipV="1">
            <a:off x="12423232" y="3833727"/>
            <a:ext cx="990600" cy="10858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6" name="Rectangle: Rounded Corners 45">
            <a:extLst>
              <a:ext uri="{FF2B5EF4-FFF2-40B4-BE49-F238E27FC236}">
                <a16:creationId xmlns:a16="http://schemas.microsoft.com/office/drawing/2014/main" id="{D6A1C059-429C-4F72-B7DD-35E5A62F895C}"/>
              </a:ext>
            </a:extLst>
          </p:cNvPr>
          <p:cNvSpPr/>
          <p:nvPr/>
        </p:nvSpPr>
        <p:spPr>
          <a:xfrm>
            <a:off x="13396787" y="3568112"/>
            <a:ext cx="360045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resources</a:t>
            </a:r>
            <a:endParaRPr lang="en-US">
              <a:ea typeface="+mn-ea"/>
              <a:cs typeface="+mn-cs"/>
            </a:endParaRPr>
          </a:p>
        </p:txBody>
      </p:sp>
      <p:cxnSp>
        <p:nvCxnSpPr>
          <p:cNvPr id="47" name="Connector: Elbow 46">
            <a:extLst>
              <a:ext uri="{FF2B5EF4-FFF2-40B4-BE49-F238E27FC236}">
                <a16:creationId xmlns:a16="http://schemas.microsoft.com/office/drawing/2014/main" id="{453ED4D2-E4D0-4AED-A752-E08D86A939C4}"/>
              </a:ext>
            </a:extLst>
          </p:cNvPr>
          <p:cNvCxnSpPr/>
          <p:nvPr/>
        </p:nvCxnSpPr>
        <p:spPr>
          <a:xfrm>
            <a:off x="16972828" y="3979000"/>
            <a:ext cx="914400"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Rectangle: Rounded Corners 47">
            <a:extLst>
              <a:ext uri="{FF2B5EF4-FFF2-40B4-BE49-F238E27FC236}">
                <a16:creationId xmlns:a16="http://schemas.microsoft.com/office/drawing/2014/main" id="{6351903C-19D5-42F1-BF0D-CB3CE7B61690}"/>
              </a:ext>
            </a:extLst>
          </p:cNvPr>
          <p:cNvSpPr/>
          <p:nvPr/>
        </p:nvSpPr>
        <p:spPr>
          <a:xfrm>
            <a:off x="17870916" y="4646258"/>
            <a:ext cx="22860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features</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50" name="Straight Arrow Connector 49">
            <a:extLst>
              <a:ext uri="{FF2B5EF4-FFF2-40B4-BE49-F238E27FC236}">
                <a16:creationId xmlns:a16="http://schemas.microsoft.com/office/drawing/2014/main" id="{499599CF-3A8B-48A4-A3D4-BC226A746C38}"/>
              </a:ext>
            </a:extLst>
          </p:cNvPr>
          <p:cNvCxnSpPr>
            <a:cxnSpLocks/>
          </p:cNvCxnSpPr>
          <p:nvPr/>
        </p:nvCxnSpPr>
        <p:spPr>
          <a:xfrm>
            <a:off x="17426060" y="3979390"/>
            <a:ext cx="6096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Rectangle: Rounded Corners 50">
            <a:extLst>
              <a:ext uri="{FF2B5EF4-FFF2-40B4-BE49-F238E27FC236}">
                <a16:creationId xmlns:a16="http://schemas.microsoft.com/office/drawing/2014/main" id="{D82CE17F-D40A-4BBC-A6A2-B51C8E626264}"/>
              </a:ext>
            </a:extLst>
          </p:cNvPr>
          <p:cNvSpPr/>
          <p:nvPr/>
        </p:nvSpPr>
        <p:spPr>
          <a:xfrm>
            <a:off x="18096962" y="3684259"/>
            <a:ext cx="9144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a:cs typeface="Arial"/>
              </a:rPr>
              <a:t>logs</a:t>
            </a:r>
            <a:endParaRPr lang="en-US">
              <a:ea typeface="+mn-ea"/>
              <a:cs typeface="+mn-cs"/>
            </a:endParaRPr>
          </a:p>
        </p:txBody>
      </p:sp>
      <p:cxnSp>
        <p:nvCxnSpPr>
          <p:cNvPr id="52" name="Connector: Elbow 51">
            <a:extLst>
              <a:ext uri="{FF2B5EF4-FFF2-40B4-BE49-F238E27FC236}">
                <a16:creationId xmlns:a16="http://schemas.microsoft.com/office/drawing/2014/main" id="{94C9A72E-2091-4C57-B210-D5E83AF57FEC}"/>
              </a:ext>
            </a:extLst>
          </p:cNvPr>
          <p:cNvCxnSpPr/>
          <p:nvPr/>
        </p:nvCxnSpPr>
        <p:spPr>
          <a:xfrm>
            <a:off x="20145361" y="4906410"/>
            <a:ext cx="914400" cy="9144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Rectangle: Rounded Corners 52">
            <a:extLst>
              <a:ext uri="{FF2B5EF4-FFF2-40B4-BE49-F238E27FC236}">
                <a16:creationId xmlns:a16="http://schemas.microsoft.com/office/drawing/2014/main" id="{F817CD5B-AA08-4343-862A-CD614CBAE67F}"/>
              </a:ext>
            </a:extLst>
          </p:cNvPr>
          <p:cNvSpPr/>
          <p:nvPr/>
        </p:nvSpPr>
        <p:spPr>
          <a:xfrm>
            <a:off x="21042899" y="5535752"/>
            <a:ext cx="25908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manualOnly</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54" name="Straight Arrow Connector 53">
            <a:extLst>
              <a:ext uri="{FF2B5EF4-FFF2-40B4-BE49-F238E27FC236}">
                <a16:creationId xmlns:a16="http://schemas.microsoft.com/office/drawing/2014/main" id="{6B9A82C9-DA77-46AF-8F77-7D780CBF82C2}"/>
              </a:ext>
            </a:extLst>
          </p:cNvPr>
          <p:cNvCxnSpPr>
            <a:cxnSpLocks/>
          </p:cNvCxnSpPr>
          <p:nvPr/>
        </p:nvCxnSpPr>
        <p:spPr>
          <a:xfrm flipH="1" flipV="1">
            <a:off x="13659347" y="2767895"/>
            <a:ext cx="2933" cy="8040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Rectangle: Rounded Corners 54">
            <a:extLst>
              <a:ext uri="{FF2B5EF4-FFF2-40B4-BE49-F238E27FC236}">
                <a16:creationId xmlns:a16="http://schemas.microsoft.com/office/drawing/2014/main" id="{D5B14817-4F0B-4E97-9613-764C0A495D96}"/>
              </a:ext>
            </a:extLst>
          </p:cNvPr>
          <p:cNvSpPr/>
          <p:nvPr/>
        </p:nvSpPr>
        <p:spPr>
          <a:xfrm>
            <a:off x="11601553" y="2235386"/>
            <a:ext cx="2743200" cy="544830"/>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log4j2.xml</a:t>
            </a:r>
          </a:p>
        </p:txBody>
      </p:sp>
      <p:cxnSp>
        <p:nvCxnSpPr>
          <p:cNvPr id="56" name="Straight Arrow Connector 55">
            <a:extLst>
              <a:ext uri="{FF2B5EF4-FFF2-40B4-BE49-F238E27FC236}">
                <a16:creationId xmlns:a16="http://schemas.microsoft.com/office/drawing/2014/main" id="{184067C8-ADAC-418B-9A05-9E7125C4B519}"/>
              </a:ext>
            </a:extLst>
          </p:cNvPr>
          <p:cNvCxnSpPr>
            <a:cxnSpLocks/>
          </p:cNvCxnSpPr>
          <p:nvPr/>
        </p:nvCxnSpPr>
        <p:spPr>
          <a:xfrm flipH="1" flipV="1">
            <a:off x="14811676" y="2769361"/>
            <a:ext cx="2933" cy="8040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Rectangle: Rounded Corners 56">
            <a:extLst>
              <a:ext uri="{FF2B5EF4-FFF2-40B4-BE49-F238E27FC236}">
                <a16:creationId xmlns:a16="http://schemas.microsoft.com/office/drawing/2014/main" id="{97DE338D-2366-4AF9-BF39-467E4E311D87}"/>
              </a:ext>
            </a:extLst>
          </p:cNvPr>
          <p:cNvSpPr/>
          <p:nvPr/>
        </p:nvSpPr>
        <p:spPr>
          <a:xfrm>
            <a:off x="14536865" y="2227695"/>
            <a:ext cx="31623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screenshots</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58" name="Straight Arrow Connector 57">
            <a:extLst>
              <a:ext uri="{FF2B5EF4-FFF2-40B4-BE49-F238E27FC236}">
                <a16:creationId xmlns:a16="http://schemas.microsoft.com/office/drawing/2014/main" id="{D1A83DF2-8E2B-4D11-B398-9B7920A39188}"/>
              </a:ext>
            </a:extLst>
          </p:cNvPr>
          <p:cNvCxnSpPr>
            <a:cxnSpLocks/>
          </p:cNvCxnSpPr>
          <p:nvPr/>
        </p:nvCxnSpPr>
        <p:spPr>
          <a:xfrm flipH="1">
            <a:off x="16411064" y="4093738"/>
            <a:ext cx="3907" cy="8250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Rectangle: Rounded Corners 58">
            <a:extLst>
              <a:ext uri="{FF2B5EF4-FFF2-40B4-BE49-F238E27FC236}">
                <a16:creationId xmlns:a16="http://schemas.microsoft.com/office/drawing/2014/main" id="{0D26414F-C87F-4E3B-A87C-8632D849D60A}"/>
              </a:ext>
            </a:extLst>
          </p:cNvPr>
          <p:cNvSpPr/>
          <p:nvPr/>
        </p:nvSpPr>
        <p:spPr>
          <a:xfrm>
            <a:off x="14566541" y="4908032"/>
            <a:ext cx="243840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properties</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cxnSp>
        <p:nvCxnSpPr>
          <p:cNvPr id="60" name="Straight Arrow Connector 59">
            <a:extLst>
              <a:ext uri="{FF2B5EF4-FFF2-40B4-BE49-F238E27FC236}">
                <a16:creationId xmlns:a16="http://schemas.microsoft.com/office/drawing/2014/main" id="{9BD25475-1F03-43FA-9F37-9B9DFC2DB7CE}"/>
              </a:ext>
            </a:extLst>
          </p:cNvPr>
          <p:cNvCxnSpPr/>
          <p:nvPr/>
        </p:nvCxnSpPr>
        <p:spPr>
          <a:xfrm flipH="1">
            <a:off x="17433173" y="3266315"/>
            <a:ext cx="0" cy="685800"/>
          </a:xfrm>
          <a:prstGeom prst="straightConnector1">
            <a:avLst/>
          </a:prstGeom>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8E13CC03-D23E-4CC0-86B5-3363D6B22E36}"/>
              </a:ext>
            </a:extLst>
          </p:cNvPr>
          <p:cNvCxnSpPr>
            <a:cxnSpLocks/>
          </p:cNvCxnSpPr>
          <p:nvPr/>
        </p:nvCxnSpPr>
        <p:spPr>
          <a:xfrm flipV="1">
            <a:off x="17416728" y="3266130"/>
            <a:ext cx="1559167" cy="39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Rectangle: Rounded Corners 62">
            <a:extLst>
              <a:ext uri="{FF2B5EF4-FFF2-40B4-BE49-F238E27FC236}">
                <a16:creationId xmlns:a16="http://schemas.microsoft.com/office/drawing/2014/main" id="{759E1906-60E9-474E-B7B1-7AA373DE3334}"/>
              </a:ext>
            </a:extLst>
          </p:cNvPr>
          <p:cNvSpPr/>
          <p:nvPr/>
        </p:nvSpPr>
        <p:spPr>
          <a:xfrm>
            <a:off x="18957146" y="3006727"/>
            <a:ext cx="3067050"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a:cs typeface="Arial"/>
              </a:rPr>
              <a:t>WebDrivers</a:t>
            </a: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1" name="Rectangle: Rounded Corners 60">
            <a:extLst>
              <a:ext uri="{FF2B5EF4-FFF2-40B4-BE49-F238E27FC236}">
                <a16:creationId xmlns:a16="http://schemas.microsoft.com/office/drawing/2014/main" id="{C67831BB-533F-4153-8CBB-00740B1620C6}"/>
              </a:ext>
            </a:extLst>
          </p:cNvPr>
          <p:cNvSpPr/>
          <p:nvPr/>
        </p:nvSpPr>
        <p:spPr>
          <a:xfrm>
            <a:off x="21043729" y="4720405"/>
            <a:ext cx="2878666"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err="1">
                <a:cs typeface="Arial"/>
              </a:rPr>
              <a:t>SeleniumOnly</a:t>
            </a:r>
            <a:endParaRPr lang="en-US" err="1">
              <a:ea typeface="+mn-ea"/>
              <a:cs typeface="+mn-cs"/>
            </a:endParaRPr>
          </a:p>
        </p:txBody>
      </p:sp>
      <p:cxnSp>
        <p:nvCxnSpPr>
          <p:cNvPr id="64" name="Straight Arrow Connector 63">
            <a:extLst>
              <a:ext uri="{FF2B5EF4-FFF2-40B4-BE49-F238E27FC236}">
                <a16:creationId xmlns:a16="http://schemas.microsoft.com/office/drawing/2014/main" id="{92F438FA-442A-4025-98D7-8B5F6DCBC4B4}"/>
              </a:ext>
            </a:extLst>
          </p:cNvPr>
          <p:cNvCxnSpPr>
            <a:cxnSpLocks/>
          </p:cNvCxnSpPr>
          <p:nvPr/>
        </p:nvCxnSpPr>
        <p:spPr>
          <a:xfrm>
            <a:off x="20405702" y="4905841"/>
            <a:ext cx="660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Rectangle: Rounded Corners 64">
            <a:extLst>
              <a:ext uri="{FF2B5EF4-FFF2-40B4-BE49-F238E27FC236}">
                <a16:creationId xmlns:a16="http://schemas.microsoft.com/office/drawing/2014/main" id="{33C7E50C-C9D3-47DD-9BDE-C0013B9E80C4}"/>
              </a:ext>
            </a:extLst>
          </p:cNvPr>
          <p:cNvSpPr/>
          <p:nvPr/>
        </p:nvSpPr>
        <p:spPr>
          <a:xfrm>
            <a:off x="21044559" y="3947081"/>
            <a:ext cx="2878666" cy="54483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a:lnSpc>
                <a:spcPct val="100000"/>
              </a:lnSpc>
              <a:spcBef>
                <a:spcPts val="0"/>
              </a:spcBef>
              <a:spcAft>
                <a:spcPts val="0"/>
              </a:spcAft>
              <a:buNone/>
              <a:tabLst/>
            </a:pPr>
            <a:r>
              <a:rPr lang="en-US" sz="3200" cap="none" spc="0" err="1">
                <a:cs typeface="Arial"/>
              </a:rPr>
              <a:t>APIOnly</a:t>
            </a:r>
            <a:endParaRPr lang="en-US" err="1">
              <a:ea typeface="+mn-ea"/>
              <a:cs typeface="+mn-cs"/>
            </a:endParaRPr>
          </a:p>
        </p:txBody>
      </p:sp>
      <p:cxnSp>
        <p:nvCxnSpPr>
          <p:cNvPr id="49" name="Connector: Elbow 48">
            <a:extLst>
              <a:ext uri="{FF2B5EF4-FFF2-40B4-BE49-F238E27FC236}">
                <a16:creationId xmlns:a16="http://schemas.microsoft.com/office/drawing/2014/main" id="{9A1F3E8A-52C3-45B8-B891-671E9719ADBE}"/>
              </a:ext>
            </a:extLst>
          </p:cNvPr>
          <p:cNvCxnSpPr/>
          <p:nvPr/>
        </p:nvCxnSpPr>
        <p:spPr>
          <a:xfrm flipV="1">
            <a:off x="18188717" y="5665738"/>
            <a:ext cx="1337733" cy="44026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79334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45"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en-US"/>
              <a:t>4</a:t>
            </a:r>
            <a:endParaRPr/>
          </a:p>
        </p:txBody>
      </p:sp>
      <p:sp>
        <p:nvSpPr>
          <p:cNvPr id="446" name="Additional chapter intro…"/>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en-US"/>
              <a:t>Features Presentation</a:t>
            </a:r>
          </a:p>
        </p:txBody>
      </p:sp>
      <p:sp>
        <p:nvSpPr>
          <p:cNvPr id="447"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spAutoFit/>
          </a:bodyPr>
          <a:lstStyle/>
          <a:p>
            <a:r>
              <a:rPr lang="en-US">
                <a:cs typeface="Arial"/>
              </a:rPr>
              <a:t>Automation testing</a:t>
            </a:r>
          </a:p>
        </p:txBody>
      </p:sp>
      <p:pic>
        <p:nvPicPr>
          <p:cNvPr id="449"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683F7C-F819-47A2-B645-4CB8FB664695}">
  <ds:schemaRefs>
    <ds:schemaRef ds:uri="72899ffe-c9be-4b57-81d3-c0709dcc2e4b"/>
    <ds:schemaRef ds:uri="9a90466d-298e-42c6-9514-fada4205df45"/>
    <ds:schemaRef ds:uri="b00bdadb-5151-4b9a-bcb6-794e3648a4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252F39-48A3-44C1-A017-18E80F9E3DED}">
  <ds:schemaRefs>
    <ds:schemaRef ds:uri="274df27e-4aba-4b06-8c8a-a0211f2f3712"/>
    <ds:schemaRef ds:uri="734ff38e-bfc9-4a31-9d6c-a7833dcba625"/>
    <ds:schemaRef ds:uri="9a90466d-298e-42c6-9514-fada4205df45"/>
    <ds:schemaRef ds:uri="b00bdadb-5151-4b9a-bcb6-794e3648a4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TotalTime>
  <Words>2892</Words>
  <Application>Microsoft Office PowerPoint</Application>
  <PresentationFormat>Custom</PresentationFormat>
  <Paragraphs>293</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Helvetica</vt:lpstr>
      <vt:lpstr>Helvetica Light</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Ecaterina Tabac [Intern]</cp:lastModifiedBy>
  <cp:revision>1</cp:revision>
  <dcterms:modified xsi:type="dcterms:W3CDTF">2021-06-07T09:23:27Z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